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8" r:id="rId1"/>
  </p:sldMasterIdLst>
  <p:notesMasterIdLst>
    <p:notesMasterId r:id="rId25"/>
  </p:notesMasterIdLst>
  <p:sldIdLst>
    <p:sldId id="257" r:id="rId2"/>
    <p:sldId id="261" r:id="rId3"/>
    <p:sldId id="334" r:id="rId4"/>
    <p:sldId id="335" r:id="rId5"/>
    <p:sldId id="444" r:id="rId6"/>
    <p:sldId id="339" r:id="rId7"/>
    <p:sldId id="445" r:id="rId8"/>
    <p:sldId id="336" r:id="rId9"/>
    <p:sldId id="337" r:id="rId10"/>
    <p:sldId id="338" r:id="rId11"/>
    <p:sldId id="442" r:id="rId12"/>
    <p:sldId id="443" r:id="rId13"/>
    <p:sldId id="332" r:id="rId14"/>
    <p:sldId id="323" r:id="rId15"/>
    <p:sldId id="324" r:id="rId16"/>
    <p:sldId id="326" r:id="rId17"/>
    <p:sldId id="325" r:id="rId18"/>
    <p:sldId id="331" r:id="rId19"/>
    <p:sldId id="327" r:id="rId20"/>
    <p:sldId id="328" r:id="rId21"/>
    <p:sldId id="329" r:id="rId22"/>
    <p:sldId id="330" r:id="rId23"/>
    <p:sldId id="264" r:id="rId24"/>
  </p:sldIdLst>
  <p:sldSz cx="12192000" cy="6858000"/>
  <p:notesSz cx="6858000" cy="9144000"/>
  <p:embeddedFontLst>
    <p:embeddedFont>
      <p:font typeface="等线" panose="02010600030101010101" pitchFamily="2" charset="-122"/>
      <p:regular r:id="rId26"/>
      <p:bold r:id="rId27"/>
    </p:embeddedFont>
    <p:embeddedFont>
      <p:font typeface="思源黑体 CN Medium" panose="020B0600000000000000" pitchFamily="34" charset="-122"/>
      <p:regular r:id="rId28"/>
    </p:embeddedFont>
    <p:embeddedFont>
      <p:font typeface="思源黑体 CN Normal" panose="020B0400000000000000" pitchFamily="34" charset="-122"/>
      <p:regular r:id="rId29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modifyVerifier cryptProviderType="rsaAES" cryptAlgorithmClass="hash" cryptAlgorithmType="typeAny" cryptAlgorithmSid="14" spinCount="100000" saltData="R6IOB0s4T49app73NDC1Ng==" hashData="xbexB+xH7Y0APiDj5SOAzL/ehZdCUupfIrSYdyv8id7A/h6LzqUfpKHQleBALoRJXT+kq0PNyYZieswFHcyJYA=="/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6212"/>
    <a:srgbClr val="C14907"/>
    <a:srgbClr val="FA98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2833802-FEF1-4C79-8D5D-14CF1EAF98D9}" styleName="浅色样式 2 - 强调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68" autoAdjust="0"/>
    <p:restoredTop sz="94643" autoAdjust="0"/>
  </p:normalViewPr>
  <p:slideViewPr>
    <p:cSldViewPr snapToGrid="0">
      <p:cViewPr varScale="1">
        <p:scale>
          <a:sx n="72" d="100"/>
          <a:sy n="72" d="100"/>
        </p:scale>
        <p:origin x="75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2.png>
</file>

<file path=ppt/media/image3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AA8AC8-F389-48D3-88A8-08111E558BFD}" type="datetimeFigureOut">
              <a:rPr lang="zh-CN" altLang="en-US" smtClean="0"/>
              <a:t>2024/9/13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F16BE6-9D43-4900-8C86-759B89D85C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49128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F16BE6-9D43-4900-8C86-759B89D85C4E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39910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6D4F45-AE7E-51E2-C618-7363539141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373647"/>
            <a:ext cx="9144000" cy="2387600"/>
          </a:xfrm>
        </p:spPr>
        <p:txBody>
          <a:bodyPr anchor="b"/>
          <a:lstStyle>
            <a:lvl1pPr algn="ctr">
              <a:defRPr sz="6000"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551436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6D4F45-AE7E-51E2-C618-7363539141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98779"/>
            <a:ext cx="9144000" cy="860441"/>
          </a:xfrm>
        </p:spPr>
        <p:txBody>
          <a:bodyPr anchor="b">
            <a:normAutofit/>
          </a:bodyPr>
          <a:lstStyle>
            <a:lvl1pPr algn="ctr">
              <a:defRPr sz="4800"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63636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518091-1783-52F3-D8BA-FC649F73A7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D9D6E57-020E-1210-48C8-FAD456F812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  <a:lvl2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2pPr>
            <a:lvl3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3pPr>
            <a:lvl4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4pPr>
            <a:lvl5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36388039-ED9C-7C99-F0E6-E416F9D06C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954" r="8522" b="53573"/>
          <a:stretch/>
        </p:blipFill>
        <p:spPr>
          <a:xfrm>
            <a:off x="-1" y="6421639"/>
            <a:ext cx="12192001" cy="436361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87C36D00-EB65-D372-28EE-C1CD7ED628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4520" y="275074"/>
            <a:ext cx="1060325" cy="1060325"/>
          </a:xfrm>
          <a:prstGeom prst="ellipse">
            <a:avLst/>
          </a:prstGeom>
        </p:spPr>
      </p:pic>
      <p:grpSp>
        <p:nvGrpSpPr>
          <p:cNvPr id="18" name="组合 17">
            <a:extLst>
              <a:ext uri="{FF2B5EF4-FFF2-40B4-BE49-F238E27FC236}">
                <a16:creationId xmlns:a16="http://schemas.microsoft.com/office/drawing/2014/main" id="{15785506-B09E-2073-2619-A9DBACC84FA7}"/>
              </a:ext>
            </a:extLst>
          </p:cNvPr>
          <p:cNvGrpSpPr/>
          <p:nvPr/>
        </p:nvGrpSpPr>
        <p:grpSpPr>
          <a:xfrm>
            <a:off x="306982" y="604230"/>
            <a:ext cx="492974" cy="728072"/>
            <a:chOff x="388769" y="608776"/>
            <a:chExt cx="382553" cy="728072"/>
          </a:xfrm>
          <a:effectLst>
            <a:outerShdw blurRad="50800" dist="38100" dir="2700000" sx="97000" sy="97000" algn="tl" rotWithShape="0">
              <a:prstClr val="black">
                <a:alpha val="40000"/>
              </a:prstClr>
            </a:outerShdw>
          </a:effectLst>
        </p:grpSpPr>
        <p:sp>
          <p:nvSpPr>
            <p:cNvPr id="19" name="平行四边形 18">
              <a:extLst>
                <a:ext uri="{FF2B5EF4-FFF2-40B4-BE49-F238E27FC236}">
                  <a16:creationId xmlns:a16="http://schemas.microsoft.com/office/drawing/2014/main" id="{D289F9D6-C432-E889-361F-53CB3178B875}"/>
                </a:ext>
              </a:extLst>
            </p:cNvPr>
            <p:cNvSpPr/>
            <p:nvPr userDrawn="1"/>
          </p:nvSpPr>
          <p:spPr>
            <a:xfrm>
              <a:off x="475574" y="705911"/>
              <a:ext cx="208943" cy="533802"/>
            </a:xfrm>
            <a:prstGeom prst="parallelogram">
              <a:avLst>
                <a:gd name="adj" fmla="val 64583"/>
              </a:avLst>
            </a:prstGeom>
            <a:solidFill>
              <a:srgbClr val="F76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平行四边形 19">
              <a:extLst>
                <a:ext uri="{FF2B5EF4-FFF2-40B4-BE49-F238E27FC236}">
                  <a16:creationId xmlns:a16="http://schemas.microsoft.com/office/drawing/2014/main" id="{652AB069-225C-4A2B-8B0F-F94636CB7999}"/>
                </a:ext>
              </a:extLst>
            </p:cNvPr>
            <p:cNvSpPr/>
            <p:nvPr userDrawn="1"/>
          </p:nvSpPr>
          <p:spPr>
            <a:xfrm>
              <a:off x="388769" y="608776"/>
              <a:ext cx="208943" cy="533802"/>
            </a:xfrm>
            <a:prstGeom prst="parallelogram">
              <a:avLst>
                <a:gd name="adj" fmla="val 64583"/>
              </a:avLst>
            </a:prstGeom>
            <a:solidFill>
              <a:srgbClr val="FA986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平行四边形 20">
              <a:extLst>
                <a:ext uri="{FF2B5EF4-FFF2-40B4-BE49-F238E27FC236}">
                  <a16:creationId xmlns:a16="http://schemas.microsoft.com/office/drawing/2014/main" id="{853C948F-669E-B7C2-9883-C18CE3BD0A0A}"/>
                </a:ext>
              </a:extLst>
            </p:cNvPr>
            <p:cNvSpPr/>
            <p:nvPr userDrawn="1"/>
          </p:nvSpPr>
          <p:spPr>
            <a:xfrm>
              <a:off x="562379" y="803046"/>
              <a:ext cx="208943" cy="533802"/>
            </a:xfrm>
            <a:prstGeom prst="parallelogram">
              <a:avLst>
                <a:gd name="adj" fmla="val 64583"/>
              </a:avLst>
            </a:prstGeom>
            <a:solidFill>
              <a:srgbClr val="C1490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5E5AC52C-A34F-1DB4-CD2A-A3BC4CE55E36}"/>
              </a:ext>
            </a:extLst>
          </p:cNvPr>
          <p:cNvGrpSpPr/>
          <p:nvPr/>
        </p:nvGrpSpPr>
        <p:grpSpPr>
          <a:xfrm>
            <a:off x="0" y="2272"/>
            <a:ext cx="12195336" cy="144000"/>
            <a:chOff x="0" y="9096"/>
            <a:chExt cx="12195336" cy="144000"/>
          </a:xfrm>
        </p:grpSpPr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3086FED2-D09F-B846-C125-81C16EEA8FB4}"/>
                </a:ext>
              </a:extLst>
            </p:cNvPr>
            <p:cNvSpPr/>
            <p:nvPr/>
          </p:nvSpPr>
          <p:spPr>
            <a:xfrm>
              <a:off x="0" y="9096"/>
              <a:ext cx="11863242" cy="144000"/>
            </a:xfrm>
            <a:prstGeom prst="rect">
              <a:avLst/>
            </a:prstGeom>
            <a:solidFill>
              <a:srgbClr val="F76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02820D98-10BD-816A-9B6A-3259FA0932B4}"/>
                </a:ext>
              </a:extLst>
            </p:cNvPr>
            <p:cNvSpPr/>
            <p:nvPr/>
          </p:nvSpPr>
          <p:spPr>
            <a:xfrm flipV="1">
              <a:off x="11928797" y="9096"/>
              <a:ext cx="100491" cy="144000"/>
            </a:xfrm>
            <a:prstGeom prst="rect">
              <a:avLst/>
            </a:prstGeom>
            <a:solidFill>
              <a:srgbClr val="FA986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12E8289E-4787-A61F-CD2E-DF7C77F3512A}"/>
                </a:ext>
              </a:extLst>
            </p:cNvPr>
            <p:cNvSpPr/>
            <p:nvPr/>
          </p:nvSpPr>
          <p:spPr>
            <a:xfrm flipV="1">
              <a:off x="12094845" y="9096"/>
              <a:ext cx="100491" cy="144000"/>
            </a:xfrm>
            <a:prstGeom prst="rect">
              <a:avLst/>
            </a:prstGeom>
            <a:solidFill>
              <a:srgbClr val="C1490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1219865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37EC32-CC15-6574-40DB-988520756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5FC1086-79F9-7DC1-C040-B4B271C603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  <a:lvl2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2pPr>
            <a:lvl3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3pPr>
            <a:lvl4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4pPr>
            <a:lvl5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147C680-8452-BD8D-1325-A0FCE9D828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  <a:lvl2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2pPr>
            <a:lvl3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3pPr>
            <a:lvl4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4pPr>
            <a:lvl5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943E6B7C-DC79-8B52-3C5C-EAE7704686E9}"/>
              </a:ext>
            </a:extLst>
          </p:cNvPr>
          <p:cNvGrpSpPr/>
          <p:nvPr/>
        </p:nvGrpSpPr>
        <p:grpSpPr>
          <a:xfrm>
            <a:off x="0" y="2272"/>
            <a:ext cx="12195336" cy="144000"/>
            <a:chOff x="0" y="9096"/>
            <a:chExt cx="12195336" cy="144000"/>
          </a:xfrm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1A320848-9472-F76D-3E36-2D1492F47DFA}"/>
                </a:ext>
              </a:extLst>
            </p:cNvPr>
            <p:cNvSpPr/>
            <p:nvPr/>
          </p:nvSpPr>
          <p:spPr>
            <a:xfrm>
              <a:off x="0" y="9096"/>
              <a:ext cx="11863242" cy="144000"/>
            </a:xfrm>
            <a:prstGeom prst="rect">
              <a:avLst/>
            </a:prstGeom>
            <a:solidFill>
              <a:srgbClr val="F76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DBAFBFD1-A55F-BF96-502F-537FA341D921}"/>
                </a:ext>
              </a:extLst>
            </p:cNvPr>
            <p:cNvSpPr/>
            <p:nvPr/>
          </p:nvSpPr>
          <p:spPr>
            <a:xfrm flipV="1">
              <a:off x="11928797" y="9096"/>
              <a:ext cx="100491" cy="144000"/>
            </a:xfrm>
            <a:prstGeom prst="rect">
              <a:avLst/>
            </a:prstGeom>
            <a:solidFill>
              <a:srgbClr val="FA986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1038076D-7FBD-4D4E-76C3-18FE405C88D2}"/>
                </a:ext>
              </a:extLst>
            </p:cNvPr>
            <p:cNvSpPr/>
            <p:nvPr/>
          </p:nvSpPr>
          <p:spPr>
            <a:xfrm flipV="1">
              <a:off x="12094845" y="9096"/>
              <a:ext cx="100491" cy="144000"/>
            </a:xfrm>
            <a:prstGeom prst="rect">
              <a:avLst/>
            </a:prstGeom>
            <a:solidFill>
              <a:srgbClr val="C1490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6" name="图片 15">
            <a:extLst>
              <a:ext uri="{FF2B5EF4-FFF2-40B4-BE49-F238E27FC236}">
                <a16:creationId xmlns:a16="http://schemas.microsoft.com/office/drawing/2014/main" id="{0C75327B-6780-00F4-D93F-1249E69784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4520" y="275074"/>
            <a:ext cx="1060325" cy="1060325"/>
          </a:xfrm>
          <a:prstGeom prst="ellipse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8200845A-8741-F371-6C19-8807E381F9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954" r="8522" b="53573"/>
          <a:stretch/>
        </p:blipFill>
        <p:spPr>
          <a:xfrm>
            <a:off x="-1" y="6421639"/>
            <a:ext cx="12192001" cy="436361"/>
          </a:xfrm>
          <a:prstGeom prst="rect">
            <a:avLst/>
          </a:prstGeom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id="{1AAF5A19-FA83-04F7-8E33-3CCB161AA5F9}"/>
              </a:ext>
            </a:extLst>
          </p:cNvPr>
          <p:cNvGrpSpPr/>
          <p:nvPr userDrawn="1"/>
        </p:nvGrpSpPr>
        <p:grpSpPr>
          <a:xfrm>
            <a:off x="306982" y="604230"/>
            <a:ext cx="492974" cy="728072"/>
            <a:chOff x="388769" y="608776"/>
            <a:chExt cx="382553" cy="728072"/>
          </a:xfrm>
          <a:effectLst>
            <a:outerShdw blurRad="50800" dist="38100" dir="2700000" sx="97000" sy="97000" algn="tl" rotWithShape="0">
              <a:prstClr val="black">
                <a:alpha val="40000"/>
              </a:prstClr>
            </a:outerShdw>
          </a:effectLst>
        </p:grpSpPr>
        <p:sp>
          <p:nvSpPr>
            <p:cNvPr id="6" name="平行四边形 5">
              <a:extLst>
                <a:ext uri="{FF2B5EF4-FFF2-40B4-BE49-F238E27FC236}">
                  <a16:creationId xmlns:a16="http://schemas.microsoft.com/office/drawing/2014/main" id="{08B69A81-A66B-6653-8748-654DDAB78245}"/>
                </a:ext>
              </a:extLst>
            </p:cNvPr>
            <p:cNvSpPr/>
            <p:nvPr userDrawn="1"/>
          </p:nvSpPr>
          <p:spPr>
            <a:xfrm>
              <a:off x="475574" y="705911"/>
              <a:ext cx="208943" cy="533802"/>
            </a:xfrm>
            <a:prstGeom prst="parallelogram">
              <a:avLst>
                <a:gd name="adj" fmla="val 64583"/>
              </a:avLst>
            </a:prstGeom>
            <a:solidFill>
              <a:srgbClr val="F76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平行四边形 6">
              <a:extLst>
                <a:ext uri="{FF2B5EF4-FFF2-40B4-BE49-F238E27FC236}">
                  <a16:creationId xmlns:a16="http://schemas.microsoft.com/office/drawing/2014/main" id="{F21EF08F-4A26-E31F-FB4D-9A7724ECF746}"/>
                </a:ext>
              </a:extLst>
            </p:cNvPr>
            <p:cNvSpPr/>
            <p:nvPr userDrawn="1"/>
          </p:nvSpPr>
          <p:spPr>
            <a:xfrm>
              <a:off x="388769" y="608776"/>
              <a:ext cx="208943" cy="533802"/>
            </a:xfrm>
            <a:prstGeom prst="parallelogram">
              <a:avLst>
                <a:gd name="adj" fmla="val 64583"/>
              </a:avLst>
            </a:prstGeom>
            <a:solidFill>
              <a:srgbClr val="FA986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平行四边形 17">
              <a:extLst>
                <a:ext uri="{FF2B5EF4-FFF2-40B4-BE49-F238E27FC236}">
                  <a16:creationId xmlns:a16="http://schemas.microsoft.com/office/drawing/2014/main" id="{23E379D3-65CB-764E-6656-37400A8565B5}"/>
                </a:ext>
              </a:extLst>
            </p:cNvPr>
            <p:cNvSpPr/>
            <p:nvPr userDrawn="1"/>
          </p:nvSpPr>
          <p:spPr>
            <a:xfrm>
              <a:off x="562379" y="803046"/>
              <a:ext cx="208943" cy="533802"/>
            </a:xfrm>
            <a:prstGeom prst="parallelogram">
              <a:avLst>
                <a:gd name="adj" fmla="val 64583"/>
              </a:avLst>
            </a:prstGeom>
            <a:solidFill>
              <a:srgbClr val="C1490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9854197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B26F46-9922-0C27-BC78-89582562A4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01E2A77-D311-DE1C-69F9-CA44B365C3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473640"/>
          </a:xfrm>
        </p:spPr>
        <p:txBody>
          <a:bodyPr anchor="b"/>
          <a:lstStyle>
            <a:lvl1pPr marL="0" indent="0" algn="l">
              <a:buNone/>
              <a:defRPr sz="2400" b="1"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BB6ADCB-A52A-DA3B-073B-A72AEA48E0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149786"/>
            <a:ext cx="5157787" cy="4039877"/>
          </a:xfrm>
        </p:spPr>
        <p:txBody>
          <a:bodyPr/>
          <a:lstStyle>
            <a:lvl1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  <a:lvl2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2pPr>
            <a:lvl3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3pPr>
            <a:lvl4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4pPr>
            <a:lvl5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A841DDB-A922-7C1B-4BC9-9194A2CB47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468623"/>
          </a:xfrm>
        </p:spPr>
        <p:txBody>
          <a:bodyPr anchor="b"/>
          <a:lstStyle>
            <a:lvl1pPr marL="0" indent="0">
              <a:buNone/>
              <a:defRPr sz="2400" b="1"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F0A1F90-3094-574C-DB06-F52A99B77D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149786"/>
            <a:ext cx="5183188" cy="4039877"/>
          </a:xfrm>
        </p:spPr>
        <p:txBody>
          <a:bodyPr/>
          <a:lstStyle>
            <a:lvl1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  <a:lvl2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2pPr>
            <a:lvl3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3pPr>
            <a:lvl4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4pPr>
            <a:lvl5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59802193-5D10-1B39-8FC5-4D4C17251D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954" r="8522" b="53573"/>
          <a:stretch/>
        </p:blipFill>
        <p:spPr>
          <a:xfrm>
            <a:off x="-1" y="6421639"/>
            <a:ext cx="12192001" cy="436361"/>
          </a:xfrm>
          <a:prstGeom prst="rect">
            <a:avLst/>
          </a:prstGeom>
        </p:spPr>
      </p:pic>
      <p:grpSp>
        <p:nvGrpSpPr>
          <p:cNvPr id="11" name="组合 10">
            <a:extLst>
              <a:ext uri="{FF2B5EF4-FFF2-40B4-BE49-F238E27FC236}">
                <a16:creationId xmlns:a16="http://schemas.microsoft.com/office/drawing/2014/main" id="{D4475A3A-2816-57D8-F45C-3166EFED0DED}"/>
              </a:ext>
            </a:extLst>
          </p:cNvPr>
          <p:cNvGrpSpPr/>
          <p:nvPr/>
        </p:nvGrpSpPr>
        <p:grpSpPr>
          <a:xfrm>
            <a:off x="0" y="2272"/>
            <a:ext cx="12195336" cy="144000"/>
            <a:chOff x="0" y="9096"/>
            <a:chExt cx="12195336" cy="144000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BD91A367-5437-D7BA-1712-9CBCFC3AC12B}"/>
                </a:ext>
              </a:extLst>
            </p:cNvPr>
            <p:cNvSpPr/>
            <p:nvPr/>
          </p:nvSpPr>
          <p:spPr>
            <a:xfrm>
              <a:off x="0" y="9096"/>
              <a:ext cx="11863242" cy="144000"/>
            </a:xfrm>
            <a:prstGeom prst="rect">
              <a:avLst/>
            </a:prstGeom>
            <a:solidFill>
              <a:srgbClr val="F76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565CB734-285D-6D2E-D531-A4898FC4E249}"/>
                </a:ext>
              </a:extLst>
            </p:cNvPr>
            <p:cNvSpPr/>
            <p:nvPr/>
          </p:nvSpPr>
          <p:spPr>
            <a:xfrm flipV="1">
              <a:off x="11928797" y="9096"/>
              <a:ext cx="100491" cy="144000"/>
            </a:xfrm>
            <a:prstGeom prst="rect">
              <a:avLst/>
            </a:prstGeom>
            <a:solidFill>
              <a:srgbClr val="FA986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14CDBF54-439C-B3C4-CE23-C6E80648AFE8}"/>
                </a:ext>
              </a:extLst>
            </p:cNvPr>
            <p:cNvSpPr/>
            <p:nvPr/>
          </p:nvSpPr>
          <p:spPr>
            <a:xfrm flipV="1">
              <a:off x="12094845" y="9096"/>
              <a:ext cx="100491" cy="144000"/>
            </a:xfrm>
            <a:prstGeom prst="rect">
              <a:avLst/>
            </a:prstGeom>
            <a:solidFill>
              <a:srgbClr val="C1490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5" name="图片 14">
            <a:extLst>
              <a:ext uri="{FF2B5EF4-FFF2-40B4-BE49-F238E27FC236}">
                <a16:creationId xmlns:a16="http://schemas.microsoft.com/office/drawing/2014/main" id="{94EA0E3B-E87D-6B82-E3C9-77435CF160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4520" y="275074"/>
            <a:ext cx="1060325" cy="1060325"/>
          </a:xfrm>
          <a:prstGeom prst="ellipse">
            <a:avLst/>
          </a:prstGeom>
        </p:spPr>
      </p:pic>
      <p:grpSp>
        <p:nvGrpSpPr>
          <p:cNvPr id="7" name="组合 6">
            <a:extLst>
              <a:ext uri="{FF2B5EF4-FFF2-40B4-BE49-F238E27FC236}">
                <a16:creationId xmlns:a16="http://schemas.microsoft.com/office/drawing/2014/main" id="{617D86BF-8E57-73B0-52DF-9BC0149413E6}"/>
              </a:ext>
            </a:extLst>
          </p:cNvPr>
          <p:cNvGrpSpPr/>
          <p:nvPr userDrawn="1"/>
        </p:nvGrpSpPr>
        <p:grpSpPr>
          <a:xfrm>
            <a:off x="306982" y="604230"/>
            <a:ext cx="492974" cy="728072"/>
            <a:chOff x="388769" y="608776"/>
            <a:chExt cx="382553" cy="728072"/>
          </a:xfrm>
          <a:effectLst>
            <a:outerShdw blurRad="50800" dist="38100" dir="2700000" sx="97000" sy="97000" algn="tl" rotWithShape="0">
              <a:prstClr val="black">
                <a:alpha val="40000"/>
              </a:prstClr>
            </a:outerShdw>
          </a:effectLst>
        </p:grpSpPr>
        <p:sp>
          <p:nvSpPr>
            <p:cNvPr id="8" name="平行四边形 7">
              <a:extLst>
                <a:ext uri="{FF2B5EF4-FFF2-40B4-BE49-F238E27FC236}">
                  <a16:creationId xmlns:a16="http://schemas.microsoft.com/office/drawing/2014/main" id="{BEBF7377-7091-88C4-30FC-10C617F6FCAC}"/>
                </a:ext>
              </a:extLst>
            </p:cNvPr>
            <p:cNvSpPr/>
            <p:nvPr userDrawn="1"/>
          </p:nvSpPr>
          <p:spPr>
            <a:xfrm>
              <a:off x="475574" y="705911"/>
              <a:ext cx="208943" cy="533802"/>
            </a:xfrm>
            <a:prstGeom prst="parallelogram">
              <a:avLst>
                <a:gd name="adj" fmla="val 64583"/>
              </a:avLst>
            </a:prstGeom>
            <a:solidFill>
              <a:srgbClr val="F76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平行四边形 8">
              <a:extLst>
                <a:ext uri="{FF2B5EF4-FFF2-40B4-BE49-F238E27FC236}">
                  <a16:creationId xmlns:a16="http://schemas.microsoft.com/office/drawing/2014/main" id="{AD13BA30-F5BE-6A51-A97D-14F70C48694A}"/>
                </a:ext>
              </a:extLst>
            </p:cNvPr>
            <p:cNvSpPr/>
            <p:nvPr userDrawn="1"/>
          </p:nvSpPr>
          <p:spPr>
            <a:xfrm>
              <a:off x="388769" y="608776"/>
              <a:ext cx="208943" cy="533802"/>
            </a:xfrm>
            <a:prstGeom prst="parallelogram">
              <a:avLst>
                <a:gd name="adj" fmla="val 64583"/>
              </a:avLst>
            </a:prstGeom>
            <a:solidFill>
              <a:srgbClr val="FA986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平行四边形 19">
              <a:extLst>
                <a:ext uri="{FF2B5EF4-FFF2-40B4-BE49-F238E27FC236}">
                  <a16:creationId xmlns:a16="http://schemas.microsoft.com/office/drawing/2014/main" id="{D1239C0E-7267-114C-E924-06F32F017915}"/>
                </a:ext>
              </a:extLst>
            </p:cNvPr>
            <p:cNvSpPr/>
            <p:nvPr userDrawn="1"/>
          </p:nvSpPr>
          <p:spPr>
            <a:xfrm>
              <a:off x="562379" y="803046"/>
              <a:ext cx="208943" cy="533802"/>
            </a:xfrm>
            <a:prstGeom prst="parallelogram">
              <a:avLst>
                <a:gd name="adj" fmla="val 64583"/>
              </a:avLst>
            </a:prstGeom>
            <a:solidFill>
              <a:srgbClr val="C1490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5467405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1DD87A4-43E8-158A-C0B7-A12F7D3070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954" r="8522" b="53573"/>
          <a:stretch/>
        </p:blipFill>
        <p:spPr>
          <a:xfrm>
            <a:off x="-1" y="6421639"/>
            <a:ext cx="12192001" cy="436361"/>
          </a:xfrm>
          <a:prstGeom prst="rect">
            <a:avLst/>
          </a:prstGeom>
        </p:spPr>
      </p:pic>
      <p:grpSp>
        <p:nvGrpSpPr>
          <p:cNvPr id="6" name="组合 5">
            <a:extLst>
              <a:ext uri="{FF2B5EF4-FFF2-40B4-BE49-F238E27FC236}">
                <a16:creationId xmlns:a16="http://schemas.microsoft.com/office/drawing/2014/main" id="{6C6F20D2-F3B2-118B-5FD1-7ED03CFE58EF}"/>
              </a:ext>
            </a:extLst>
          </p:cNvPr>
          <p:cNvGrpSpPr/>
          <p:nvPr/>
        </p:nvGrpSpPr>
        <p:grpSpPr>
          <a:xfrm>
            <a:off x="0" y="2272"/>
            <a:ext cx="12195336" cy="144000"/>
            <a:chOff x="0" y="9096"/>
            <a:chExt cx="12195336" cy="144000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35C0A208-C122-4BED-739D-72DE64E6D2E9}"/>
                </a:ext>
              </a:extLst>
            </p:cNvPr>
            <p:cNvSpPr/>
            <p:nvPr/>
          </p:nvSpPr>
          <p:spPr>
            <a:xfrm>
              <a:off x="0" y="9096"/>
              <a:ext cx="11863242" cy="144000"/>
            </a:xfrm>
            <a:prstGeom prst="rect">
              <a:avLst/>
            </a:prstGeom>
            <a:solidFill>
              <a:srgbClr val="F76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601E5503-1DCA-62C5-0181-A71E0362E10C}"/>
                </a:ext>
              </a:extLst>
            </p:cNvPr>
            <p:cNvSpPr/>
            <p:nvPr/>
          </p:nvSpPr>
          <p:spPr>
            <a:xfrm flipV="1">
              <a:off x="11928797" y="9096"/>
              <a:ext cx="100491" cy="144000"/>
            </a:xfrm>
            <a:prstGeom prst="rect">
              <a:avLst/>
            </a:prstGeom>
            <a:solidFill>
              <a:srgbClr val="FA986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AE6659DF-8A56-5F7B-B0DF-C5078C077393}"/>
                </a:ext>
              </a:extLst>
            </p:cNvPr>
            <p:cNvSpPr/>
            <p:nvPr/>
          </p:nvSpPr>
          <p:spPr>
            <a:xfrm flipV="1">
              <a:off x="12094845" y="9096"/>
              <a:ext cx="100491" cy="144000"/>
            </a:xfrm>
            <a:prstGeom prst="rect">
              <a:avLst/>
            </a:prstGeom>
            <a:solidFill>
              <a:srgbClr val="C1490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0" name="图片 9">
            <a:extLst>
              <a:ext uri="{FF2B5EF4-FFF2-40B4-BE49-F238E27FC236}">
                <a16:creationId xmlns:a16="http://schemas.microsoft.com/office/drawing/2014/main" id="{CD0A3455-1B99-EB33-253F-AEA8FAFA61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4520" y="275074"/>
            <a:ext cx="1060325" cy="1060325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616526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CAB850B-7E1C-FE24-62F4-2877D0E74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2CCE7DD-210F-14CA-5982-DAE44EDCA8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24148124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F76212"/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7CC2A26-0BA0-859D-1E7C-95AD06F4B1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01323"/>
            <a:ext cx="9144000" cy="1055353"/>
          </a:xfrm>
        </p:spPr>
        <p:txBody>
          <a:bodyPr/>
          <a:lstStyle/>
          <a:p>
            <a:r>
              <a:rPr lang="zh-CN" altLang="en-US" dirty="0"/>
              <a:t>消息队列</a:t>
            </a:r>
          </a:p>
        </p:txBody>
      </p:sp>
    </p:spTree>
    <p:extLst>
      <p:ext uri="{BB962C8B-B14F-4D97-AF65-F5344CB8AC3E}">
        <p14:creationId xmlns:p14="http://schemas.microsoft.com/office/powerpoint/2010/main" val="11070943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853C5A-479A-0039-AE1B-0879770D9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路由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621E008D-27F6-1CF2-C63F-2603410D642A}"/>
              </a:ext>
            </a:extLst>
          </p:cNvPr>
          <p:cNvSpPr txBox="1"/>
          <p:nvPr/>
        </p:nvSpPr>
        <p:spPr>
          <a:xfrm>
            <a:off x="1102736" y="1743768"/>
            <a:ext cx="45523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用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.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把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routing key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分隔成多部分，支持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*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正则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968CFF3A-9236-854E-F73E-10690EB0A7BD}"/>
              </a:ext>
            </a:extLst>
          </p:cNvPr>
          <p:cNvGrpSpPr/>
          <p:nvPr/>
        </p:nvGrpSpPr>
        <p:grpSpPr>
          <a:xfrm>
            <a:off x="1821478" y="2659882"/>
            <a:ext cx="8025386" cy="3343253"/>
            <a:chOff x="1102736" y="2623945"/>
            <a:chExt cx="8025386" cy="3343253"/>
          </a:xfrm>
        </p:grpSpPr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B2A0BA69-4D06-1A13-844A-15323980A167}"/>
                </a:ext>
              </a:extLst>
            </p:cNvPr>
            <p:cNvGrpSpPr/>
            <p:nvPr/>
          </p:nvGrpSpPr>
          <p:grpSpPr>
            <a:xfrm>
              <a:off x="1102736" y="2623945"/>
              <a:ext cx="4266624" cy="3343253"/>
              <a:chOff x="1090757" y="2144783"/>
              <a:chExt cx="4266624" cy="3343253"/>
            </a:xfrm>
          </p:grpSpPr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5CBED3BD-A973-DC9D-FE25-18D0C62A6B26}"/>
                  </a:ext>
                </a:extLst>
              </p:cNvPr>
              <p:cNvSpPr/>
              <p:nvPr/>
            </p:nvSpPr>
            <p:spPr>
              <a:xfrm>
                <a:off x="1090757" y="3408037"/>
                <a:ext cx="1508694" cy="814662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latin typeface="思源黑体 CN Normal" panose="020B0400000000000000" pitchFamily="34" charset="-122"/>
                    <a:ea typeface="思源黑体 CN Normal" panose="020B0400000000000000" pitchFamily="34" charset="-122"/>
                  </a:rPr>
                  <a:t>Exchange</a:t>
                </a:r>
              </a:p>
              <a:p>
                <a:pPr algn="ctr"/>
                <a:r>
                  <a:rPr lang="zh-CN" altLang="en-US" dirty="0">
                    <a:latin typeface="思源黑体 CN Normal" panose="020B0400000000000000" pitchFamily="34" charset="-122"/>
                    <a:ea typeface="思源黑体 CN Normal" panose="020B0400000000000000" pitchFamily="34" charset="-122"/>
                  </a:rPr>
                  <a:t>（</a:t>
                </a:r>
                <a:r>
                  <a:rPr lang="en-US" altLang="zh-CN" dirty="0">
                    <a:solidFill>
                      <a:srgbClr val="F76212"/>
                    </a:solidFill>
                    <a:latin typeface="思源黑体 CN Normal" panose="020B0400000000000000" pitchFamily="34" charset="-122"/>
                    <a:ea typeface="思源黑体 CN Normal" panose="020B0400000000000000" pitchFamily="34" charset="-122"/>
                  </a:rPr>
                  <a:t>topic</a:t>
                </a:r>
                <a:r>
                  <a:rPr lang="zh-CN" altLang="en-US" dirty="0">
                    <a:latin typeface="思源黑体 CN Normal" panose="020B0400000000000000" pitchFamily="34" charset="-122"/>
                    <a:ea typeface="思源黑体 CN Normal" panose="020B0400000000000000" pitchFamily="34" charset="-122"/>
                  </a:rPr>
                  <a:t>）</a:t>
                </a:r>
              </a:p>
            </p:txBody>
          </p:sp>
          <p:sp>
            <p:nvSpPr>
              <p:cNvPr id="5" name="矩形 4">
                <a:extLst>
                  <a:ext uri="{FF2B5EF4-FFF2-40B4-BE49-F238E27FC236}">
                    <a16:creationId xmlns:a16="http://schemas.microsoft.com/office/drawing/2014/main" id="{7B556C13-E93E-4B1D-B8B7-65B145E977CD}"/>
                  </a:ext>
                </a:extLst>
              </p:cNvPr>
              <p:cNvSpPr/>
              <p:nvPr/>
            </p:nvSpPr>
            <p:spPr>
              <a:xfrm>
                <a:off x="4178021" y="2144783"/>
                <a:ext cx="1179360" cy="475491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Queue1</a:t>
                </a:r>
                <a:endParaRPr lang="zh-CN" altLang="en-US" dirty="0"/>
              </a:p>
            </p:txBody>
          </p:sp>
          <p:sp>
            <p:nvSpPr>
              <p:cNvPr id="6" name="矩形 5">
                <a:extLst>
                  <a:ext uri="{FF2B5EF4-FFF2-40B4-BE49-F238E27FC236}">
                    <a16:creationId xmlns:a16="http://schemas.microsoft.com/office/drawing/2014/main" id="{EB75EF1D-B939-5270-1C74-8BE9012CEF28}"/>
                  </a:ext>
                </a:extLst>
              </p:cNvPr>
              <p:cNvSpPr/>
              <p:nvPr/>
            </p:nvSpPr>
            <p:spPr>
              <a:xfrm>
                <a:off x="4178021" y="3577622"/>
                <a:ext cx="1179360" cy="475491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Queue2</a:t>
                </a:r>
                <a:endParaRPr lang="zh-CN" altLang="en-US" dirty="0"/>
              </a:p>
            </p:txBody>
          </p:sp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755305D4-1908-D127-6CBC-71F65ED370E5}"/>
                  </a:ext>
                </a:extLst>
              </p:cNvPr>
              <p:cNvSpPr/>
              <p:nvPr/>
            </p:nvSpPr>
            <p:spPr>
              <a:xfrm>
                <a:off x="4178021" y="5012545"/>
                <a:ext cx="1179360" cy="475491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Queue3</a:t>
                </a:r>
                <a:endParaRPr lang="zh-CN" altLang="en-US" dirty="0"/>
              </a:p>
            </p:txBody>
          </p:sp>
          <p:cxnSp>
            <p:nvCxnSpPr>
              <p:cNvPr id="9" name="直接箭头连接符 8">
                <a:extLst>
                  <a:ext uri="{FF2B5EF4-FFF2-40B4-BE49-F238E27FC236}">
                    <a16:creationId xmlns:a16="http://schemas.microsoft.com/office/drawing/2014/main" id="{7C8C3883-0C7F-076F-AD2C-B7D4D2349D14}"/>
                  </a:ext>
                </a:extLst>
              </p:cNvPr>
              <p:cNvCxnSpPr>
                <a:stCxn id="4" idx="3"/>
                <a:endCxn id="5" idx="1"/>
              </p:cNvCxnSpPr>
              <p:nvPr/>
            </p:nvCxnSpPr>
            <p:spPr>
              <a:xfrm flipV="1">
                <a:off x="2599451" y="2382529"/>
                <a:ext cx="1578570" cy="143283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" name="直接箭头连接符 9">
                <a:extLst>
                  <a:ext uri="{FF2B5EF4-FFF2-40B4-BE49-F238E27FC236}">
                    <a16:creationId xmlns:a16="http://schemas.microsoft.com/office/drawing/2014/main" id="{4EB18FCD-A8EC-781D-E9DE-05C4E6ACEF09}"/>
                  </a:ext>
                </a:extLst>
              </p:cNvPr>
              <p:cNvCxnSpPr>
                <a:cxnSpLocks/>
                <a:stCxn id="4" idx="3"/>
                <a:endCxn id="6" idx="1"/>
              </p:cNvCxnSpPr>
              <p:nvPr/>
            </p:nvCxnSpPr>
            <p:spPr>
              <a:xfrm>
                <a:off x="2599451" y="3815368"/>
                <a:ext cx="1578570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" name="直接箭头连接符 10">
                <a:extLst>
                  <a:ext uri="{FF2B5EF4-FFF2-40B4-BE49-F238E27FC236}">
                    <a16:creationId xmlns:a16="http://schemas.microsoft.com/office/drawing/2014/main" id="{95A68341-30E2-A4EE-8111-74631CB20448}"/>
                  </a:ext>
                </a:extLst>
              </p:cNvPr>
              <p:cNvCxnSpPr>
                <a:cxnSpLocks/>
                <a:stCxn id="4" idx="3"/>
                <a:endCxn id="7" idx="1"/>
              </p:cNvCxnSpPr>
              <p:nvPr/>
            </p:nvCxnSpPr>
            <p:spPr>
              <a:xfrm>
                <a:off x="2599451" y="3815368"/>
                <a:ext cx="1578570" cy="143492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0B808112-4ED9-8ACB-8D3F-B0ED6FBB5F44}"/>
                  </a:ext>
                </a:extLst>
              </p:cNvPr>
              <p:cNvSpPr txBox="1"/>
              <p:nvPr/>
            </p:nvSpPr>
            <p:spPr>
              <a:xfrm rot="19049324">
                <a:off x="2903991" y="2692561"/>
                <a:ext cx="76559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>
                    <a:latin typeface="思源黑体 CN Normal" panose="020B0400000000000000" pitchFamily="34" charset="-122"/>
                    <a:ea typeface="思源黑体 CN Normal" panose="020B0400000000000000" pitchFamily="34" charset="-122"/>
                  </a:rPr>
                  <a:t>*.info</a:t>
                </a:r>
                <a:endParaRPr lang="zh-CN" altLang="en-US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95D551B0-A524-B0FF-5135-73235B65DE39}"/>
                  </a:ext>
                </a:extLst>
              </p:cNvPr>
              <p:cNvSpPr txBox="1"/>
              <p:nvPr/>
            </p:nvSpPr>
            <p:spPr>
              <a:xfrm rot="2543335">
                <a:off x="2601063" y="4525460"/>
                <a:ext cx="137018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>
                    <a:latin typeface="思源黑体 CN Normal" panose="020B0400000000000000" pitchFamily="34" charset="-122"/>
                    <a:ea typeface="思源黑体 CN Normal" panose="020B0400000000000000" pitchFamily="34" charset="-122"/>
                  </a:rPr>
                  <a:t>machine1.*</a:t>
                </a:r>
                <a:endParaRPr lang="zh-CN" altLang="en-US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  <p:sp>
            <p:nvSpPr>
              <p:cNvPr id="19" name="文本框 18">
                <a:extLst>
                  <a:ext uri="{FF2B5EF4-FFF2-40B4-BE49-F238E27FC236}">
                    <a16:creationId xmlns:a16="http://schemas.microsoft.com/office/drawing/2014/main" id="{7027C538-3247-410F-605E-3D4CCEE12912}"/>
                  </a:ext>
                </a:extLst>
              </p:cNvPr>
              <p:cNvSpPr txBox="1"/>
              <p:nvPr/>
            </p:nvSpPr>
            <p:spPr>
              <a:xfrm>
                <a:off x="3084254" y="3446035"/>
                <a:ext cx="42441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>
                    <a:latin typeface="思源黑体 CN Normal" panose="020B0400000000000000" pitchFamily="34" charset="-122"/>
                    <a:ea typeface="思源黑体 CN Normal" panose="020B0400000000000000" pitchFamily="34" charset="-122"/>
                  </a:rPr>
                  <a:t>*.*</a:t>
                </a:r>
                <a:endParaRPr lang="zh-CN" altLang="en-US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9E8D2AB3-69B3-D265-DC00-725FEA61DE4D}"/>
                </a:ext>
              </a:extLst>
            </p:cNvPr>
            <p:cNvSpPr txBox="1"/>
            <p:nvPr/>
          </p:nvSpPr>
          <p:spPr>
            <a:xfrm>
              <a:off x="5583562" y="2677024"/>
              <a:ext cx="33672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接收所有机器上的</a:t>
              </a:r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info</a:t>
              </a:r>
              <a:r>
                <a:rPr lang="zh-CN" altLang="en-US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级别日志</a:t>
              </a: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900623E9-87DE-A552-6FD9-B38D903BF0FE}"/>
                </a:ext>
              </a:extLst>
            </p:cNvPr>
            <p:cNvSpPr txBox="1"/>
            <p:nvPr/>
          </p:nvSpPr>
          <p:spPr>
            <a:xfrm>
              <a:off x="5583562" y="4109863"/>
              <a:ext cx="1569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接收所有日志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76931E79-17A4-162E-89A1-32B7C9987AB2}"/>
                </a:ext>
              </a:extLst>
            </p:cNvPr>
            <p:cNvSpPr txBox="1"/>
            <p:nvPr/>
          </p:nvSpPr>
          <p:spPr>
            <a:xfrm>
              <a:off x="5583562" y="5544786"/>
              <a:ext cx="35445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接收</a:t>
              </a:r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machine1</a:t>
              </a:r>
              <a:r>
                <a:rPr lang="zh-CN" altLang="en-US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上所有级别的日志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651018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73FD32-54C4-32A7-C52A-5A3FB9DCA1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RPC</a:t>
            </a:r>
            <a:r>
              <a:rPr lang="zh-CN" altLang="en-US" dirty="0"/>
              <a:t>同步调用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A23B063-C08A-0087-D464-583E45D930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8236" y="1690688"/>
            <a:ext cx="8315528" cy="4562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4642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8299FD9-1279-D330-BDD9-A0322DDF55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消息队列的应用场景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A581266F-73B3-5900-0443-AC682B97286B}"/>
              </a:ext>
            </a:extLst>
          </p:cNvPr>
          <p:cNvSpPr/>
          <p:nvPr/>
        </p:nvSpPr>
        <p:spPr>
          <a:xfrm>
            <a:off x="2220117" y="2144246"/>
            <a:ext cx="2423757" cy="50711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消息队列</a:t>
            </a:r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D1DDE421-4C74-AF7C-962A-372C709D8CC4}"/>
              </a:ext>
            </a:extLst>
          </p:cNvPr>
          <p:cNvSpPr/>
          <p:nvPr/>
        </p:nvSpPr>
        <p:spPr>
          <a:xfrm>
            <a:off x="1086767" y="3646285"/>
            <a:ext cx="1009565" cy="50711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client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B995B8F-192E-5C0D-9219-CB66D4E4442F}"/>
              </a:ext>
            </a:extLst>
          </p:cNvPr>
          <p:cNvSpPr/>
          <p:nvPr/>
        </p:nvSpPr>
        <p:spPr>
          <a:xfrm>
            <a:off x="4791284" y="3646283"/>
            <a:ext cx="1148658" cy="50711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server 2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83C99EB-FBAF-D8D8-2600-B3754D26C1A5}"/>
              </a:ext>
            </a:extLst>
          </p:cNvPr>
          <p:cNvSpPr/>
          <p:nvPr/>
        </p:nvSpPr>
        <p:spPr>
          <a:xfrm>
            <a:off x="3055989" y="3646284"/>
            <a:ext cx="1194574" cy="50711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server 1</a:t>
            </a:r>
          </a:p>
        </p:txBody>
      </p: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50323521-8FDA-225F-4360-158028047217}"/>
              </a:ext>
            </a:extLst>
          </p:cNvPr>
          <p:cNvCxnSpPr>
            <a:stCxn id="5" idx="0"/>
          </p:cNvCxnSpPr>
          <p:nvPr/>
        </p:nvCxnSpPr>
        <p:spPr>
          <a:xfrm flipV="1">
            <a:off x="1591550" y="2651361"/>
            <a:ext cx="1259461" cy="99492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0B10D3F5-28FE-7BB5-A176-D8A22EDD6410}"/>
              </a:ext>
            </a:extLst>
          </p:cNvPr>
          <p:cNvCxnSpPr>
            <a:cxnSpLocks/>
            <a:stCxn id="4" idx="2"/>
            <a:endCxn id="7" idx="0"/>
          </p:cNvCxnSpPr>
          <p:nvPr/>
        </p:nvCxnSpPr>
        <p:spPr>
          <a:xfrm>
            <a:off x="3431996" y="2651361"/>
            <a:ext cx="221280" cy="9949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49C6DE66-761D-A4FE-50B6-6F45DA2F61BB}"/>
              </a:ext>
            </a:extLst>
          </p:cNvPr>
          <p:cNvCxnSpPr>
            <a:cxnSpLocks/>
            <a:endCxn id="6" idx="0"/>
          </p:cNvCxnSpPr>
          <p:nvPr/>
        </p:nvCxnSpPr>
        <p:spPr>
          <a:xfrm>
            <a:off x="3953751" y="2651361"/>
            <a:ext cx="1411862" cy="9949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FA27ED0B-24D8-9A99-6927-F5979116CFC1}"/>
              </a:ext>
            </a:extLst>
          </p:cNvPr>
          <p:cNvSpPr txBox="1"/>
          <p:nvPr/>
        </p:nvSpPr>
        <p:spPr>
          <a:xfrm>
            <a:off x="1856750" y="2920253"/>
            <a:ext cx="992964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request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3C97550-A55E-9CA9-70DB-881516C81CD0}"/>
              </a:ext>
            </a:extLst>
          </p:cNvPr>
          <p:cNvSpPr txBox="1"/>
          <p:nvPr/>
        </p:nvSpPr>
        <p:spPr>
          <a:xfrm>
            <a:off x="4049580" y="2915262"/>
            <a:ext cx="992964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request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D22989A4-F9C5-A89F-A0FE-B4105124DC15}"/>
              </a:ext>
            </a:extLst>
          </p:cNvPr>
          <p:cNvSpPr txBox="1"/>
          <p:nvPr/>
        </p:nvSpPr>
        <p:spPr>
          <a:xfrm>
            <a:off x="1086767" y="4207657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生产方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F6D6CC5A-E81F-FD41-2947-E07178AAB0D3}"/>
              </a:ext>
            </a:extLst>
          </p:cNvPr>
          <p:cNvSpPr txBox="1"/>
          <p:nvPr/>
        </p:nvSpPr>
        <p:spPr>
          <a:xfrm>
            <a:off x="4049580" y="4207657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消费方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58C00688-C8B6-91D9-20A1-FBC23931CDE1}"/>
              </a:ext>
            </a:extLst>
          </p:cNvPr>
          <p:cNvSpPr/>
          <p:nvPr/>
        </p:nvSpPr>
        <p:spPr>
          <a:xfrm>
            <a:off x="7515518" y="2144244"/>
            <a:ext cx="2423757" cy="50711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注册中心</a:t>
            </a:r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01EFF0B8-9A8C-8681-CAE2-7A18A4DCB2BB}"/>
              </a:ext>
            </a:extLst>
          </p:cNvPr>
          <p:cNvSpPr/>
          <p:nvPr/>
        </p:nvSpPr>
        <p:spPr>
          <a:xfrm>
            <a:off x="6382168" y="3646283"/>
            <a:ext cx="1009565" cy="50711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client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1991A20F-EE40-3D6F-AAE4-1C293C290112}"/>
              </a:ext>
            </a:extLst>
          </p:cNvPr>
          <p:cNvSpPr/>
          <p:nvPr/>
        </p:nvSpPr>
        <p:spPr>
          <a:xfrm>
            <a:off x="10116897" y="3646281"/>
            <a:ext cx="1088234" cy="50711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server 2</a:t>
            </a: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619C4B93-5251-8194-0399-72D2AC95E04A}"/>
              </a:ext>
            </a:extLst>
          </p:cNvPr>
          <p:cNvSpPr/>
          <p:nvPr/>
        </p:nvSpPr>
        <p:spPr>
          <a:xfrm>
            <a:off x="8418571" y="3646282"/>
            <a:ext cx="1060212" cy="50711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server 1</a:t>
            </a:r>
          </a:p>
        </p:txBody>
      </p: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B93DEC50-8E96-BF07-2757-AD4DD686A03B}"/>
              </a:ext>
            </a:extLst>
          </p:cNvPr>
          <p:cNvCxnSpPr>
            <a:cxnSpLocks/>
            <a:endCxn id="21" idx="0"/>
          </p:cNvCxnSpPr>
          <p:nvPr/>
        </p:nvCxnSpPr>
        <p:spPr>
          <a:xfrm flipH="1">
            <a:off x="6886951" y="2651358"/>
            <a:ext cx="1016555" cy="99492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A5F0BBF9-AAE8-FBC8-B2BD-3A8444D0D261}"/>
              </a:ext>
            </a:extLst>
          </p:cNvPr>
          <p:cNvCxnSpPr>
            <a:cxnSpLocks/>
            <a:stCxn id="23" idx="0"/>
            <a:endCxn id="20" idx="2"/>
          </p:cNvCxnSpPr>
          <p:nvPr/>
        </p:nvCxnSpPr>
        <p:spPr>
          <a:xfrm flipH="1" flipV="1">
            <a:off x="8727397" y="2651359"/>
            <a:ext cx="221280" cy="9949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6C52E864-BE1C-393E-D936-C53CD30FE977}"/>
              </a:ext>
            </a:extLst>
          </p:cNvPr>
          <p:cNvCxnSpPr>
            <a:cxnSpLocks/>
            <a:stCxn id="22" idx="0"/>
          </p:cNvCxnSpPr>
          <p:nvPr/>
        </p:nvCxnSpPr>
        <p:spPr>
          <a:xfrm flipH="1" flipV="1">
            <a:off x="9244160" y="2651358"/>
            <a:ext cx="1416854" cy="9949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" name="文本框 27">
            <a:extLst>
              <a:ext uri="{FF2B5EF4-FFF2-40B4-BE49-F238E27FC236}">
                <a16:creationId xmlns:a16="http://schemas.microsoft.com/office/drawing/2014/main" id="{08D942D3-0670-373A-CDEF-4A6EE0ADFC3E}"/>
              </a:ext>
            </a:extLst>
          </p:cNvPr>
          <p:cNvSpPr txBox="1"/>
          <p:nvPr/>
        </p:nvSpPr>
        <p:spPr>
          <a:xfrm>
            <a:off x="6975047" y="2915262"/>
            <a:ext cx="102451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server 1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8C4E5A67-E92A-CCF4-2EF5-DBE9610C55C2}"/>
              </a:ext>
            </a:extLst>
          </p:cNvPr>
          <p:cNvSpPr txBox="1"/>
          <p:nvPr/>
        </p:nvSpPr>
        <p:spPr>
          <a:xfrm>
            <a:off x="9616109" y="2915262"/>
            <a:ext cx="64633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注册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8FC75ABE-1CF9-2104-E08D-49EB13CAD70C}"/>
              </a:ext>
            </a:extLst>
          </p:cNvPr>
          <p:cNvSpPr txBox="1"/>
          <p:nvPr/>
        </p:nvSpPr>
        <p:spPr>
          <a:xfrm>
            <a:off x="8522420" y="2915262"/>
            <a:ext cx="64633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注册</a:t>
            </a:r>
          </a:p>
        </p:txBody>
      </p:sp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21EC2B6A-3A71-0207-6E2E-EC7D7B509C94}"/>
              </a:ext>
            </a:extLst>
          </p:cNvPr>
          <p:cNvCxnSpPr>
            <a:cxnSpLocks/>
            <a:stCxn id="21" idx="3"/>
            <a:endCxn id="23" idx="1"/>
          </p:cNvCxnSpPr>
          <p:nvPr/>
        </p:nvCxnSpPr>
        <p:spPr>
          <a:xfrm flipV="1">
            <a:off x="7391733" y="3899840"/>
            <a:ext cx="1026838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2" name="文本框 41">
            <a:extLst>
              <a:ext uri="{FF2B5EF4-FFF2-40B4-BE49-F238E27FC236}">
                <a16:creationId xmlns:a16="http://schemas.microsoft.com/office/drawing/2014/main" id="{2374462C-422B-4B9F-8DF9-8C43A0B2B928}"/>
              </a:ext>
            </a:extLst>
          </p:cNvPr>
          <p:cNvSpPr txBox="1"/>
          <p:nvPr/>
        </p:nvSpPr>
        <p:spPr>
          <a:xfrm>
            <a:off x="7439276" y="3515546"/>
            <a:ext cx="992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request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F3615623-0A86-FE1E-CBFB-5DA698C25691}"/>
              </a:ext>
            </a:extLst>
          </p:cNvPr>
          <p:cNvCxnSpPr>
            <a:cxnSpLocks/>
          </p:cNvCxnSpPr>
          <p:nvPr/>
        </p:nvCxnSpPr>
        <p:spPr>
          <a:xfrm>
            <a:off x="6131937" y="1690688"/>
            <a:ext cx="0" cy="4833895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45" name="文本框 44">
            <a:extLst>
              <a:ext uri="{FF2B5EF4-FFF2-40B4-BE49-F238E27FC236}">
                <a16:creationId xmlns:a16="http://schemas.microsoft.com/office/drawing/2014/main" id="{93120ADB-01E8-E6F2-34D0-6BDE810C4C42}"/>
              </a:ext>
            </a:extLst>
          </p:cNvPr>
          <p:cNvSpPr txBox="1"/>
          <p:nvPr/>
        </p:nvSpPr>
        <p:spPr>
          <a:xfrm>
            <a:off x="1965929" y="4855503"/>
            <a:ext cx="191590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降低系统性能</a:t>
            </a:r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342900" indent="-342900">
              <a:buAutoNum type="arabicPeriod"/>
            </a:pP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解耦</a:t>
            </a:r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342900" indent="-342900">
              <a:buAutoNum type="arabicPeriod"/>
            </a:pP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分担峰值压力</a:t>
            </a:r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342900" indent="-342900">
              <a:buAutoNum type="arabicPeriod"/>
            </a:pP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控制下游速度</a:t>
            </a:r>
          </a:p>
        </p:txBody>
      </p:sp>
    </p:spTree>
    <p:extLst>
      <p:ext uri="{BB962C8B-B14F-4D97-AF65-F5344CB8AC3E}">
        <p14:creationId xmlns:p14="http://schemas.microsoft.com/office/powerpoint/2010/main" val="2437565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4AE944-C04D-A400-3F15-E7B5D9CE9BF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Kafka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50473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ED6798CB-7632-46D1-7297-4A1E42FF69B2}"/>
              </a:ext>
            </a:extLst>
          </p:cNvPr>
          <p:cNvSpPr/>
          <p:nvPr/>
        </p:nvSpPr>
        <p:spPr>
          <a:xfrm>
            <a:off x="6470835" y="4430627"/>
            <a:ext cx="3727641" cy="1133593"/>
          </a:xfrm>
          <a:prstGeom prst="rect">
            <a:avLst/>
          </a:prstGeom>
          <a:ln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F0AB140-21EF-E506-054F-170BCB890732}"/>
              </a:ext>
            </a:extLst>
          </p:cNvPr>
          <p:cNvSpPr/>
          <p:nvPr/>
        </p:nvSpPr>
        <p:spPr>
          <a:xfrm>
            <a:off x="7581758" y="4167817"/>
            <a:ext cx="1287942" cy="536967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Consumer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B5D98BEE-C68B-2EF9-EE51-0C935EBF2CD5}"/>
              </a:ext>
            </a:extLst>
          </p:cNvPr>
          <p:cNvSpPr/>
          <p:nvPr/>
        </p:nvSpPr>
        <p:spPr>
          <a:xfrm>
            <a:off x="1050587" y="4430627"/>
            <a:ext cx="3809352" cy="1849544"/>
          </a:xfrm>
          <a:prstGeom prst="rect">
            <a:avLst/>
          </a:prstGeom>
          <a:ln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CA82AB2-2D69-853E-6573-9246E0281BD9}"/>
              </a:ext>
            </a:extLst>
          </p:cNvPr>
          <p:cNvSpPr/>
          <p:nvPr/>
        </p:nvSpPr>
        <p:spPr>
          <a:xfrm>
            <a:off x="2348277" y="4167817"/>
            <a:ext cx="1213972" cy="536967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Producer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7E5D360B-7252-C515-C017-03F0DF9845E3}"/>
              </a:ext>
            </a:extLst>
          </p:cNvPr>
          <p:cNvSpPr/>
          <p:nvPr/>
        </p:nvSpPr>
        <p:spPr>
          <a:xfrm>
            <a:off x="2887169" y="717906"/>
            <a:ext cx="5459163" cy="2063555"/>
          </a:xfrm>
          <a:prstGeom prst="rect">
            <a:avLst/>
          </a:prstGeom>
          <a:ln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A8C4072-E922-DFD6-B7FA-1D11464ABEC3}"/>
              </a:ext>
            </a:extLst>
          </p:cNvPr>
          <p:cNvSpPr/>
          <p:nvPr/>
        </p:nvSpPr>
        <p:spPr>
          <a:xfrm>
            <a:off x="3813243" y="1131002"/>
            <a:ext cx="1287942" cy="53696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Server1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78CA4CE9-FB69-85BB-CBAF-357279DA2579}"/>
              </a:ext>
            </a:extLst>
          </p:cNvPr>
          <p:cNvSpPr/>
          <p:nvPr/>
        </p:nvSpPr>
        <p:spPr>
          <a:xfrm>
            <a:off x="4996126" y="1982823"/>
            <a:ext cx="1287942" cy="53696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Server4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03148E20-6E9E-CD0B-41BC-886554F59509}"/>
              </a:ext>
            </a:extLst>
          </p:cNvPr>
          <p:cNvSpPr/>
          <p:nvPr/>
        </p:nvSpPr>
        <p:spPr>
          <a:xfrm>
            <a:off x="3226340" y="1982824"/>
            <a:ext cx="1287942" cy="53696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Server3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1B30565E-CBE4-816E-76EA-D4A650006380}"/>
              </a:ext>
            </a:extLst>
          </p:cNvPr>
          <p:cNvSpPr/>
          <p:nvPr/>
        </p:nvSpPr>
        <p:spPr>
          <a:xfrm>
            <a:off x="6765912" y="1982823"/>
            <a:ext cx="1287942" cy="53696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Server5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EF99BB24-7AEF-72C5-4102-37142495A8D0}"/>
              </a:ext>
            </a:extLst>
          </p:cNvPr>
          <p:cNvSpPr/>
          <p:nvPr/>
        </p:nvSpPr>
        <p:spPr>
          <a:xfrm>
            <a:off x="5893665" y="1131002"/>
            <a:ext cx="1287942" cy="53696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Server2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F8AD3526-DB5A-FC2D-C75A-5F61173D5D19}"/>
              </a:ext>
            </a:extLst>
          </p:cNvPr>
          <p:cNvSpPr/>
          <p:nvPr/>
        </p:nvSpPr>
        <p:spPr>
          <a:xfrm>
            <a:off x="8649187" y="4799305"/>
            <a:ext cx="1287942" cy="53696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machine2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A46B5AFB-24A0-EA95-2086-6062F3BEAD61}"/>
              </a:ext>
            </a:extLst>
          </p:cNvPr>
          <p:cNvSpPr/>
          <p:nvPr/>
        </p:nvSpPr>
        <p:spPr>
          <a:xfrm>
            <a:off x="6765912" y="4799305"/>
            <a:ext cx="1287942" cy="53696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machine1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8C67A3D7-E741-E64B-0561-35634A0AB9F3}"/>
              </a:ext>
            </a:extLst>
          </p:cNvPr>
          <p:cNvSpPr/>
          <p:nvPr/>
        </p:nvSpPr>
        <p:spPr>
          <a:xfrm>
            <a:off x="2301565" y="5564220"/>
            <a:ext cx="1287942" cy="53696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machine3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0A5EE891-52EE-5D21-3E67-DE7E5AD7B280}"/>
              </a:ext>
            </a:extLst>
          </p:cNvPr>
          <p:cNvSpPr/>
          <p:nvPr/>
        </p:nvSpPr>
        <p:spPr>
          <a:xfrm>
            <a:off x="3257469" y="4799304"/>
            <a:ext cx="1287942" cy="53696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machine2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FF57833A-6FDB-64E8-D792-6E3F61C857B2}"/>
              </a:ext>
            </a:extLst>
          </p:cNvPr>
          <p:cNvSpPr/>
          <p:nvPr/>
        </p:nvSpPr>
        <p:spPr>
          <a:xfrm>
            <a:off x="1313233" y="4799304"/>
            <a:ext cx="1287942" cy="53696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machine1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F9A04CCD-D364-44EB-4382-F6F5DB45B144}"/>
              </a:ext>
            </a:extLst>
          </p:cNvPr>
          <p:cNvSpPr/>
          <p:nvPr/>
        </p:nvSpPr>
        <p:spPr>
          <a:xfrm>
            <a:off x="4770444" y="450393"/>
            <a:ext cx="1700391" cy="536967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Kafka cluster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209ED07C-3B29-2D8E-A5DA-61FC5B9768E1}"/>
              </a:ext>
            </a:extLst>
          </p:cNvPr>
          <p:cNvCxnSpPr>
            <a:stCxn id="5" idx="0"/>
            <a:endCxn id="6" idx="2"/>
          </p:cNvCxnSpPr>
          <p:nvPr/>
        </p:nvCxnSpPr>
        <p:spPr>
          <a:xfrm flipV="1">
            <a:off x="2955263" y="2781461"/>
            <a:ext cx="2661488" cy="138635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60E84B0B-CB8B-0BFD-047A-3EF427F1557E}"/>
              </a:ext>
            </a:extLst>
          </p:cNvPr>
          <p:cNvCxnSpPr>
            <a:cxnSpLocks/>
            <a:stCxn id="6" idx="2"/>
            <a:endCxn id="3" idx="0"/>
          </p:cNvCxnSpPr>
          <p:nvPr/>
        </p:nvCxnSpPr>
        <p:spPr>
          <a:xfrm>
            <a:off x="5616751" y="2781461"/>
            <a:ext cx="2608978" cy="138635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9D0889C8-A746-B276-0859-8CF39007B6A6}"/>
              </a:ext>
            </a:extLst>
          </p:cNvPr>
          <p:cNvSpPr txBox="1"/>
          <p:nvPr/>
        </p:nvSpPr>
        <p:spPr>
          <a:xfrm>
            <a:off x="3406607" y="3308381"/>
            <a:ext cx="7262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write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422B7B61-1DEB-AF3B-BC7D-9319799FA6DB}"/>
              </a:ext>
            </a:extLst>
          </p:cNvPr>
          <p:cNvSpPr txBox="1"/>
          <p:nvPr/>
        </p:nvSpPr>
        <p:spPr>
          <a:xfrm>
            <a:off x="7041509" y="3241739"/>
            <a:ext cx="6640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read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5C9E9A64-7731-5ABA-9D28-47DA31FB3D86}"/>
              </a:ext>
            </a:extLst>
          </p:cNvPr>
          <p:cNvSpPr txBox="1"/>
          <p:nvPr/>
        </p:nvSpPr>
        <p:spPr>
          <a:xfrm>
            <a:off x="8401310" y="2985762"/>
            <a:ext cx="1980029" cy="954107"/>
          </a:xfrm>
          <a:prstGeom prst="rect">
            <a:avLst/>
          </a:prstGeom>
          <a:solidFill>
            <a:srgbClr val="74CDDD"/>
          </a:solidFill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三方分布式</a:t>
            </a:r>
            <a:endParaRPr lang="en-US" altLang="zh-CN" sz="2800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r>
              <a:rPr lang="zh-CN" altLang="en-US" sz="28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灵活扩缩容</a:t>
            </a:r>
          </a:p>
        </p:txBody>
      </p:sp>
    </p:spTree>
    <p:extLst>
      <p:ext uri="{BB962C8B-B14F-4D97-AF65-F5344CB8AC3E}">
        <p14:creationId xmlns:p14="http://schemas.microsoft.com/office/powerpoint/2010/main" val="4861889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6486AEC1-7F19-F6E8-4860-EB338EA94B76}"/>
              </a:ext>
            </a:extLst>
          </p:cNvPr>
          <p:cNvGrpSpPr/>
          <p:nvPr/>
        </p:nvGrpSpPr>
        <p:grpSpPr>
          <a:xfrm>
            <a:off x="690661" y="571016"/>
            <a:ext cx="6482511" cy="5043791"/>
            <a:chOff x="690661" y="571016"/>
            <a:chExt cx="6482511" cy="5391064"/>
          </a:xfrm>
        </p:grpSpPr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5FBD9E14-D74C-2CB0-2DCB-FFFFDFE9082A}"/>
                </a:ext>
              </a:extLst>
            </p:cNvPr>
            <p:cNvSpPr/>
            <p:nvPr/>
          </p:nvSpPr>
          <p:spPr>
            <a:xfrm>
              <a:off x="690661" y="839499"/>
              <a:ext cx="6482511" cy="5122581"/>
            </a:xfrm>
            <a:prstGeom prst="rect">
              <a:avLst/>
            </a:prstGeom>
            <a:ln>
              <a:prstDash val="dash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60896AE3-6C57-2F1B-6976-36114FF0FE65}"/>
                </a:ext>
              </a:extLst>
            </p:cNvPr>
            <p:cNvSpPr/>
            <p:nvPr/>
          </p:nvSpPr>
          <p:spPr>
            <a:xfrm>
              <a:off x="3081722" y="571016"/>
              <a:ext cx="1700391" cy="53696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Kafka Cluster</a:t>
              </a:r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sp>
        <p:nvSpPr>
          <p:cNvPr id="5" name="文本框 4">
            <a:extLst>
              <a:ext uri="{FF2B5EF4-FFF2-40B4-BE49-F238E27FC236}">
                <a16:creationId xmlns:a16="http://schemas.microsoft.com/office/drawing/2014/main" id="{BCF91271-9377-A77E-6F9D-74FCAF5A79CB}"/>
              </a:ext>
            </a:extLst>
          </p:cNvPr>
          <p:cNvSpPr txBox="1"/>
          <p:nvPr/>
        </p:nvSpPr>
        <p:spPr>
          <a:xfrm>
            <a:off x="7452084" y="859925"/>
            <a:ext cx="3747740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理论上一台服务器上可以启多个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broker(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即</a:t>
            </a:r>
            <a:r>
              <a:rPr lang="en-US" altLang="zh-CN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kafka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进程，每个进程单独占一个端口号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，实践中一般一台服务器上启一个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broker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。</a:t>
            </a:r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某一种业务数据使用一个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Topic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，比如首页推荐流用户的点击日志。</a:t>
            </a:r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同一个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Topic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的数据分成多个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Partition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是为了分散负载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一个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Partition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就是一个文件夹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。跟消费机制有关。</a:t>
            </a:r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同一份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Partition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数据又有多个备份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一个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Leader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多个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Follower)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，提高可靠性。跟生产机制有关。选主操作是在第一次写数据时触发的。</a:t>
            </a:r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77199288-A726-0CC5-B7C5-B1A1BFC7DB82}"/>
              </a:ext>
            </a:extLst>
          </p:cNvPr>
          <p:cNvGrpSpPr/>
          <p:nvPr/>
        </p:nvGrpSpPr>
        <p:grpSpPr>
          <a:xfrm>
            <a:off x="976657" y="1126731"/>
            <a:ext cx="5848268" cy="1227361"/>
            <a:chOff x="976657" y="1126731"/>
            <a:chExt cx="5848268" cy="1227361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6CB4286B-620F-2BCB-0242-31A5E7600E1B}"/>
                </a:ext>
              </a:extLst>
            </p:cNvPr>
            <p:cNvSpPr/>
            <p:nvPr/>
          </p:nvSpPr>
          <p:spPr>
            <a:xfrm>
              <a:off x="976657" y="1243193"/>
              <a:ext cx="5848268" cy="1110899"/>
            </a:xfrm>
            <a:prstGeom prst="rect">
              <a:avLst/>
            </a:prstGeom>
            <a:ln>
              <a:prstDash val="soli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912F3D02-2148-EB50-5E21-C273616E74C5}"/>
                </a:ext>
              </a:extLst>
            </p:cNvPr>
            <p:cNvSpPr/>
            <p:nvPr/>
          </p:nvSpPr>
          <p:spPr>
            <a:xfrm>
              <a:off x="3133778" y="1126731"/>
              <a:ext cx="1534026" cy="23292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broker1</a:t>
              </a:r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E9A36DE4-C8C4-78AE-C3DA-AB84FB469EE4}"/>
                </a:ext>
              </a:extLst>
            </p:cNvPr>
            <p:cNvSpPr/>
            <p:nvPr/>
          </p:nvSpPr>
          <p:spPr>
            <a:xfrm>
              <a:off x="1280160" y="1428020"/>
              <a:ext cx="1455258" cy="762649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Topic A</a:t>
              </a:r>
            </a:p>
            <a:p>
              <a:pPr algn="ctr"/>
              <a:r>
                <a:rPr lang="en-US" altLang="zh-CN" sz="16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Partition 0</a:t>
              </a:r>
            </a:p>
            <a:p>
              <a:pPr algn="ctr"/>
              <a:r>
                <a:rPr lang="en-US" altLang="zh-CN" sz="1600" dirty="0">
                  <a:solidFill>
                    <a:schemeClr val="tx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Leader</a:t>
              </a:r>
              <a:endParaRPr lang="zh-CN" altLang="en-US" sz="16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410F99C0-143C-DF2A-9DD6-BF84FAA4A844}"/>
                </a:ext>
              </a:extLst>
            </p:cNvPr>
            <p:cNvSpPr/>
            <p:nvPr/>
          </p:nvSpPr>
          <p:spPr>
            <a:xfrm>
              <a:off x="3081722" y="1428020"/>
              <a:ext cx="1455258" cy="76264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Topic A</a:t>
              </a:r>
            </a:p>
            <a:p>
              <a:pPr algn="ctr"/>
              <a:r>
                <a:rPr lang="en-US" altLang="zh-CN" sz="16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Partition 1</a:t>
              </a:r>
            </a:p>
            <a:p>
              <a:pPr algn="ctr"/>
              <a:r>
                <a:rPr lang="en-US" altLang="zh-CN" sz="16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Follower</a:t>
              </a:r>
              <a:endPara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785B1FAA-5C87-F8C2-37C1-C8B54D3CA812}"/>
                </a:ext>
              </a:extLst>
            </p:cNvPr>
            <p:cNvSpPr/>
            <p:nvPr/>
          </p:nvSpPr>
          <p:spPr>
            <a:xfrm>
              <a:off x="4883284" y="1428020"/>
              <a:ext cx="1455258" cy="762649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Topic B</a:t>
              </a:r>
            </a:p>
            <a:p>
              <a:pPr algn="ctr"/>
              <a:r>
                <a:rPr lang="en-US" altLang="zh-CN" sz="16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Partition 0</a:t>
              </a:r>
            </a:p>
            <a:p>
              <a:pPr algn="ctr"/>
              <a:r>
                <a:rPr lang="en-US" altLang="zh-CN" sz="16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Follower</a:t>
              </a:r>
              <a:endPara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31A14EA9-8882-8AEF-B9B9-008F8BA3C6B4}"/>
              </a:ext>
            </a:extLst>
          </p:cNvPr>
          <p:cNvGrpSpPr/>
          <p:nvPr/>
        </p:nvGrpSpPr>
        <p:grpSpPr>
          <a:xfrm>
            <a:off x="976657" y="2558780"/>
            <a:ext cx="5848268" cy="1227361"/>
            <a:chOff x="976657" y="1126731"/>
            <a:chExt cx="5848268" cy="1227361"/>
          </a:xfrm>
        </p:grpSpPr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6A3BE96F-3E42-91E8-4D22-77AC89B43F40}"/>
                </a:ext>
              </a:extLst>
            </p:cNvPr>
            <p:cNvSpPr/>
            <p:nvPr/>
          </p:nvSpPr>
          <p:spPr>
            <a:xfrm>
              <a:off x="976657" y="1243193"/>
              <a:ext cx="5848268" cy="1110899"/>
            </a:xfrm>
            <a:prstGeom prst="rect">
              <a:avLst/>
            </a:prstGeom>
            <a:ln>
              <a:prstDash val="soli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EE80DFC2-1893-82BC-66E4-226C73A32E2F}"/>
                </a:ext>
              </a:extLst>
            </p:cNvPr>
            <p:cNvSpPr/>
            <p:nvPr/>
          </p:nvSpPr>
          <p:spPr>
            <a:xfrm>
              <a:off x="3133778" y="1126731"/>
              <a:ext cx="1534026" cy="23292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broker2</a:t>
              </a:r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CCEB4604-4CF5-5992-B206-9ABB25D85AD2}"/>
                </a:ext>
              </a:extLst>
            </p:cNvPr>
            <p:cNvSpPr/>
            <p:nvPr/>
          </p:nvSpPr>
          <p:spPr>
            <a:xfrm>
              <a:off x="1280160" y="1428020"/>
              <a:ext cx="1455258" cy="762649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Topic A</a:t>
              </a:r>
            </a:p>
            <a:p>
              <a:pPr algn="ctr"/>
              <a:r>
                <a:rPr lang="en-US" altLang="zh-CN" sz="16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Partition 0</a:t>
              </a:r>
            </a:p>
            <a:p>
              <a:pPr algn="ctr"/>
              <a:r>
                <a:rPr lang="en-US" altLang="zh-CN" sz="16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Follower</a:t>
              </a:r>
              <a:endPara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47BAFE61-B1D6-A31C-59FD-4D479443CB44}"/>
                </a:ext>
              </a:extLst>
            </p:cNvPr>
            <p:cNvSpPr/>
            <p:nvPr/>
          </p:nvSpPr>
          <p:spPr>
            <a:xfrm>
              <a:off x="3081722" y="1428020"/>
              <a:ext cx="1455258" cy="76264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Topic A</a:t>
              </a:r>
            </a:p>
            <a:p>
              <a:pPr algn="ctr"/>
              <a:r>
                <a:rPr lang="en-US" altLang="zh-CN" sz="16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Partition 1</a:t>
              </a:r>
            </a:p>
            <a:p>
              <a:pPr algn="ctr"/>
              <a:r>
                <a:rPr lang="en-US" altLang="zh-CN" sz="16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Follower</a:t>
              </a:r>
              <a:endPara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DE4B3088-5F46-0E51-BC0B-CA1106B04C91}"/>
                </a:ext>
              </a:extLst>
            </p:cNvPr>
            <p:cNvSpPr/>
            <p:nvPr/>
          </p:nvSpPr>
          <p:spPr>
            <a:xfrm>
              <a:off x="4883284" y="1428020"/>
              <a:ext cx="1455258" cy="762649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Topic C</a:t>
              </a:r>
            </a:p>
            <a:p>
              <a:pPr algn="ctr"/>
              <a:r>
                <a:rPr lang="en-US" altLang="zh-CN" sz="16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Partition 0</a:t>
              </a:r>
            </a:p>
            <a:p>
              <a:pPr algn="ctr"/>
              <a:r>
                <a:rPr lang="en-US" altLang="zh-CN" sz="1600" dirty="0">
                  <a:solidFill>
                    <a:schemeClr val="tx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Leader</a:t>
              </a:r>
              <a:endParaRPr lang="zh-CN" altLang="en-US" sz="16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A95D1B0B-672E-DDFC-2552-3C6A00C761D4}"/>
              </a:ext>
            </a:extLst>
          </p:cNvPr>
          <p:cNvGrpSpPr/>
          <p:nvPr/>
        </p:nvGrpSpPr>
        <p:grpSpPr>
          <a:xfrm>
            <a:off x="976657" y="4066297"/>
            <a:ext cx="5848268" cy="1227361"/>
            <a:chOff x="976657" y="1126731"/>
            <a:chExt cx="5848268" cy="1227361"/>
          </a:xfrm>
        </p:grpSpPr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F42C9B69-A4D8-2990-6F51-500642B2A17A}"/>
                </a:ext>
              </a:extLst>
            </p:cNvPr>
            <p:cNvSpPr/>
            <p:nvPr/>
          </p:nvSpPr>
          <p:spPr>
            <a:xfrm>
              <a:off x="976657" y="1243193"/>
              <a:ext cx="5848268" cy="1110899"/>
            </a:xfrm>
            <a:prstGeom prst="rect">
              <a:avLst/>
            </a:prstGeom>
            <a:ln>
              <a:prstDash val="soli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3660BDE9-1204-C86A-0DFC-9B3D320C6245}"/>
                </a:ext>
              </a:extLst>
            </p:cNvPr>
            <p:cNvSpPr/>
            <p:nvPr/>
          </p:nvSpPr>
          <p:spPr>
            <a:xfrm>
              <a:off x="3133778" y="1126731"/>
              <a:ext cx="1534026" cy="23292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broker3</a:t>
              </a:r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4B8BDAFA-5EEC-1511-41A8-0D3B11C8402D}"/>
                </a:ext>
              </a:extLst>
            </p:cNvPr>
            <p:cNvSpPr/>
            <p:nvPr/>
          </p:nvSpPr>
          <p:spPr>
            <a:xfrm>
              <a:off x="1280160" y="1428020"/>
              <a:ext cx="1455258" cy="762649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Topic A</a:t>
              </a:r>
            </a:p>
            <a:p>
              <a:pPr algn="ctr"/>
              <a:r>
                <a:rPr lang="en-US" altLang="zh-CN" sz="16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Partition 0</a:t>
              </a:r>
            </a:p>
            <a:p>
              <a:pPr algn="ctr"/>
              <a:r>
                <a:rPr lang="en-US" altLang="zh-CN" sz="16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Follower</a:t>
              </a:r>
              <a:endPara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6D883FB0-B8B2-A848-5E09-E8EAEA641A33}"/>
                </a:ext>
              </a:extLst>
            </p:cNvPr>
            <p:cNvSpPr/>
            <p:nvPr/>
          </p:nvSpPr>
          <p:spPr>
            <a:xfrm>
              <a:off x="3081722" y="1428020"/>
              <a:ext cx="1455258" cy="76264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Topic A</a:t>
              </a:r>
            </a:p>
            <a:p>
              <a:pPr algn="ctr"/>
              <a:r>
                <a:rPr lang="en-US" altLang="zh-CN" sz="16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Partition 1</a:t>
              </a:r>
            </a:p>
            <a:p>
              <a:pPr algn="ctr"/>
              <a:r>
                <a:rPr lang="en-US" altLang="zh-CN" sz="1600" dirty="0">
                  <a:solidFill>
                    <a:schemeClr val="tx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Leader</a:t>
              </a:r>
              <a:endParaRPr lang="zh-CN" altLang="en-US" sz="16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71F79560-61F4-55CB-3D6A-CE045F292DCC}"/>
                </a:ext>
              </a:extLst>
            </p:cNvPr>
            <p:cNvSpPr/>
            <p:nvPr/>
          </p:nvSpPr>
          <p:spPr>
            <a:xfrm>
              <a:off x="4883284" y="1428020"/>
              <a:ext cx="1455258" cy="762649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Topic B</a:t>
              </a:r>
            </a:p>
            <a:p>
              <a:pPr algn="ctr"/>
              <a:r>
                <a:rPr lang="en-US" altLang="zh-CN" sz="16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Partition 0</a:t>
              </a:r>
            </a:p>
            <a:p>
              <a:pPr algn="ctr"/>
              <a:r>
                <a:rPr lang="en-US" altLang="zh-CN" sz="1600" dirty="0">
                  <a:solidFill>
                    <a:schemeClr val="tx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Leader</a:t>
              </a:r>
              <a:endParaRPr lang="zh-CN" altLang="en-US" sz="16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007245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01E9C86A-D735-B0EF-6FAC-79F898AC2A94}"/>
              </a:ext>
            </a:extLst>
          </p:cNvPr>
          <p:cNvSpPr/>
          <p:nvPr/>
        </p:nvSpPr>
        <p:spPr>
          <a:xfrm>
            <a:off x="576781" y="3329019"/>
            <a:ext cx="4029887" cy="1099971"/>
          </a:xfrm>
          <a:prstGeom prst="rect">
            <a:avLst/>
          </a:prstGeom>
          <a:ln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FF58E36-CEAA-A429-E624-D00E8FF77A4F}"/>
              </a:ext>
            </a:extLst>
          </p:cNvPr>
          <p:cNvSpPr/>
          <p:nvPr/>
        </p:nvSpPr>
        <p:spPr>
          <a:xfrm>
            <a:off x="1720499" y="1131007"/>
            <a:ext cx="1384570" cy="53696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Partition 1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06AB0D2-E653-5BA6-BEC7-FC3E3CF4C6CA}"/>
              </a:ext>
            </a:extLst>
          </p:cNvPr>
          <p:cNvSpPr/>
          <p:nvPr/>
        </p:nvSpPr>
        <p:spPr>
          <a:xfrm>
            <a:off x="3508119" y="1145272"/>
            <a:ext cx="1384570" cy="53696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Partition 2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D97D2EEF-B8F8-1880-5DE3-6E72220F3452}"/>
              </a:ext>
            </a:extLst>
          </p:cNvPr>
          <p:cNvSpPr/>
          <p:nvPr/>
        </p:nvSpPr>
        <p:spPr>
          <a:xfrm>
            <a:off x="5295739" y="1145272"/>
            <a:ext cx="1384570" cy="53696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Partition 3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961CD5B7-858A-A0A8-1270-5F728EDB7DB5}"/>
              </a:ext>
            </a:extLst>
          </p:cNvPr>
          <p:cNvSpPr/>
          <p:nvPr/>
        </p:nvSpPr>
        <p:spPr>
          <a:xfrm>
            <a:off x="7083359" y="1145272"/>
            <a:ext cx="1384570" cy="53696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Partition 4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FA4AA3C-C762-F6E6-0C45-4A096FAD8D06}"/>
              </a:ext>
            </a:extLst>
          </p:cNvPr>
          <p:cNvSpPr/>
          <p:nvPr/>
        </p:nvSpPr>
        <p:spPr>
          <a:xfrm>
            <a:off x="8870978" y="1145272"/>
            <a:ext cx="1384570" cy="53696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Partition 5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945FB2E-FD2F-E0F4-72E8-014FE596EAD6}"/>
              </a:ext>
            </a:extLst>
          </p:cNvPr>
          <p:cNvSpPr/>
          <p:nvPr/>
        </p:nvSpPr>
        <p:spPr>
          <a:xfrm>
            <a:off x="726418" y="3546760"/>
            <a:ext cx="1687424" cy="53696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Consumer 1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73E458E1-A7B4-64C5-245A-E2A4CA73CDF1}"/>
              </a:ext>
            </a:extLst>
          </p:cNvPr>
          <p:cNvSpPr/>
          <p:nvPr/>
        </p:nvSpPr>
        <p:spPr>
          <a:xfrm>
            <a:off x="2712057" y="3543856"/>
            <a:ext cx="1687424" cy="53696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Consumer 2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E898153B-C5D6-D4AA-715B-1BA0522B9E3F}"/>
              </a:ext>
            </a:extLst>
          </p:cNvPr>
          <p:cNvCxnSpPr>
            <a:cxnSpLocks/>
            <a:stCxn id="3" idx="2"/>
            <a:endCxn id="8" idx="0"/>
          </p:cNvCxnSpPr>
          <p:nvPr/>
        </p:nvCxnSpPr>
        <p:spPr>
          <a:xfrm flipH="1">
            <a:off x="1570130" y="1667974"/>
            <a:ext cx="842654" cy="187878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AE03CFDF-65E3-1AAA-447B-F9E7A6FB13AA}"/>
              </a:ext>
            </a:extLst>
          </p:cNvPr>
          <p:cNvCxnSpPr>
            <a:cxnSpLocks/>
            <a:stCxn id="4" idx="2"/>
            <a:endCxn id="9" idx="0"/>
          </p:cNvCxnSpPr>
          <p:nvPr/>
        </p:nvCxnSpPr>
        <p:spPr>
          <a:xfrm flipH="1">
            <a:off x="3555769" y="1682239"/>
            <a:ext cx="644635" cy="186161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D1B541EE-C5E9-19BF-3B66-9E81C9112B58}"/>
              </a:ext>
            </a:extLst>
          </p:cNvPr>
          <p:cNvCxnSpPr>
            <a:cxnSpLocks/>
            <a:stCxn id="6" idx="2"/>
            <a:endCxn id="8" idx="0"/>
          </p:cNvCxnSpPr>
          <p:nvPr/>
        </p:nvCxnSpPr>
        <p:spPr>
          <a:xfrm flipH="1">
            <a:off x="1570130" y="1682239"/>
            <a:ext cx="6205514" cy="186452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82ABE64E-C8A6-4400-5321-EB5DEDBEEA9B}"/>
              </a:ext>
            </a:extLst>
          </p:cNvPr>
          <p:cNvCxnSpPr>
            <a:cxnSpLocks/>
            <a:stCxn id="5" idx="2"/>
            <a:endCxn id="9" idx="0"/>
          </p:cNvCxnSpPr>
          <p:nvPr/>
        </p:nvCxnSpPr>
        <p:spPr>
          <a:xfrm flipH="1">
            <a:off x="3555769" y="1682239"/>
            <a:ext cx="2432255" cy="186161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00DF3899-F7C7-5812-291E-34A66EA762FD}"/>
              </a:ext>
            </a:extLst>
          </p:cNvPr>
          <p:cNvCxnSpPr>
            <a:cxnSpLocks/>
            <a:stCxn id="7" idx="2"/>
            <a:endCxn id="9" idx="0"/>
          </p:cNvCxnSpPr>
          <p:nvPr/>
        </p:nvCxnSpPr>
        <p:spPr>
          <a:xfrm flipH="1">
            <a:off x="3555769" y="1682239"/>
            <a:ext cx="6007494" cy="186161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矩形 14">
            <a:extLst>
              <a:ext uri="{FF2B5EF4-FFF2-40B4-BE49-F238E27FC236}">
                <a16:creationId xmlns:a16="http://schemas.microsoft.com/office/drawing/2014/main" id="{E913EDC1-24A3-61A9-F644-E711B315D5BE}"/>
              </a:ext>
            </a:extLst>
          </p:cNvPr>
          <p:cNvSpPr/>
          <p:nvPr/>
        </p:nvSpPr>
        <p:spPr>
          <a:xfrm>
            <a:off x="2006485" y="4160506"/>
            <a:ext cx="1083412" cy="536967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Group 1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C517C278-A1FD-F19D-2413-F8EF15049579}"/>
              </a:ext>
            </a:extLst>
          </p:cNvPr>
          <p:cNvSpPr/>
          <p:nvPr/>
        </p:nvSpPr>
        <p:spPr>
          <a:xfrm>
            <a:off x="5581027" y="3329019"/>
            <a:ext cx="6007494" cy="1099971"/>
          </a:xfrm>
          <a:prstGeom prst="rect">
            <a:avLst/>
          </a:prstGeom>
          <a:ln>
            <a:solidFill>
              <a:srgbClr val="FF0000"/>
            </a:solidFill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FF000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7C81985E-214C-735A-0F95-D60B9B27B229}"/>
              </a:ext>
            </a:extLst>
          </p:cNvPr>
          <p:cNvSpPr/>
          <p:nvPr/>
        </p:nvSpPr>
        <p:spPr>
          <a:xfrm>
            <a:off x="5730663" y="3546760"/>
            <a:ext cx="1687424" cy="536967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Consumer 1</a:t>
            </a:r>
            <a:endParaRPr lang="zh-CN" altLang="en-US" dirty="0">
              <a:solidFill>
                <a:srgbClr val="FF000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7BB3FC80-A6ED-F81F-F63B-F717E920088C}"/>
              </a:ext>
            </a:extLst>
          </p:cNvPr>
          <p:cNvSpPr/>
          <p:nvPr/>
        </p:nvSpPr>
        <p:spPr>
          <a:xfrm>
            <a:off x="7716302" y="3543856"/>
            <a:ext cx="1687424" cy="536967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Consumer 2</a:t>
            </a:r>
            <a:endParaRPr lang="zh-CN" altLang="en-US" dirty="0">
              <a:solidFill>
                <a:srgbClr val="FF000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40BF53C2-7F09-46A5-AB3D-7C93035664B2}"/>
              </a:ext>
            </a:extLst>
          </p:cNvPr>
          <p:cNvSpPr/>
          <p:nvPr/>
        </p:nvSpPr>
        <p:spPr>
          <a:xfrm>
            <a:off x="8329272" y="4147302"/>
            <a:ext cx="1083412" cy="536967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Group 2</a:t>
            </a:r>
            <a:endParaRPr lang="zh-CN" altLang="en-US" dirty="0">
              <a:solidFill>
                <a:srgbClr val="FF000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5BE24401-F749-7A29-3CCD-5DD8E7479FE4}"/>
              </a:ext>
            </a:extLst>
          </p:cNvPr>
          <p:cNvSpPr/>
          <p:nvPr/>
        </p:nvSpPr>
        <p:spPr>
          <a:xfrm>
            <a:off x="9658499" y="3543856"/>
            <a:ext cx="1687424" cy="536967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Consumer 3</a:t>
            </a:r>
            <a:endParaRPr lang="zh-CN" altLang="en-US" dirty="0">
              <a:solidFill>
                <a:srgbClr val="FF000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470AE3C2-012C-917E-0E29-C2A1040AA25E}"/>
              </a:ext>
            </a:extLst>
          </p:cNvPr>
          <p:cNvCxnSpPr>
            <a:cxnSpLocks/>
            <a:stCxn id="6" idx="2"/>
            <a:endCxn id="18" idx="0"/>
          </p:cNvCxnSpPr>
          <p:nvPr/>
        </p:nvCxnSpPr>
        <p:spPr>
          <a:xfrm>
            <a:off x="7775644" y="1682239"/>
            <a:ext cx="784370" cy="186161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27463FEB-6408-9FB9-0AEE-25B57CEF92A1}"/>
              </a:ext>
            </a:extLst>
          </p:cNvPr>
          <p:cNvCxnSpPr>
            <a:cxnSpLocks/>
            <a:stCxn id="7" idx="2"/>
            <a:endCxn id="20" idx="0"/>
          </p:cNvCxnSpPr>
          <p:nvPr/>
        </p:nvCxnSpPr>
        <p:spPr>
          <a:xfrm>
            <a:off x="9563263" y="1682239"/>
            <a:ext cx="938948" cy="186161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6169E370-C91C-940D-1887-B30343BFB7E4}"/>
              </a:ext>
            </a:extLst>
          </p:cNvPr>
          <p:cNvCxnSpPr>
            <a:cxnSpLocks/>
            <a:stCxn id="5" idx="2"/>
            <a:endCxn id="17" idx="0"/>
          </p:cNvCxnSpPr>
          <p:nvPr/>
        </p:nvCxnSpPr>
        <p:spPr>
          <a:xfrm>
            <a:off x="5988024" y="1682239"/>
            <a:ext cx="586351" cy="186452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4022F5EA-966C-94E9-4079-0481440837FD}"/>
              </a:ext>
            </a:extLst>
          </p:cNvPr>
          <p:cNvCxnSpPr>
            <a:cxnSpLocks/>
            <a:stCxn id="4" idx="2"/>
            <a:endCxn id="18" idx="0"/>
          </p:cNvCxnSpPr>
          <p:nvPr/>
        </p:nvCxnSpPr>
        <p:spPr>
          <a:xfrm>
            <a:off x="4200404" y="1682239"/>
            <a:ext cx="4359610" cy="186161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63088BFB-A2FB-95A7-0297-F6B201A81DAE}"/>
              </a:ext>
            </a:extLst>
          </p:cNvPr>
          <p:cNvCxnSpPr>
            <a:cxnSpLocks/>
            <a:stCxn id="3" idx="2"/>
          </p:cNvCxnSpPr>
          <p:nvPr/>
        </p:nvCxnSpPr>
        <p:spPr>
          <a:xfrm>
            <a:off x="2412784" y="1667974"/>
            <a:ext cx="4161591" cy="187451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6" name="文本框 25">
            <a:extLst>
              <a:ext uri="{FF2B5EF4-FFF2-40B4-BE49-F238E27FC236}">
                <a16:creationId xmlns:a16="http://schemas.microsoft.com/office/drawing/2014/main" id="{7FA16F76-EF2D-6A1F-5D1E-6C3DDF8A5614}"/>
              </a:ext>
            </a:extLst>
          </p:cNvPr>
          <p:cNvSpPr txBox="1"/>
          <p:nvPr/>
        </p:nvSpPr>
        <p:spPr>
          <a:xfrm>
            <a:off x="670075" y="1214825"/>
            <a:ext cx="958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Topic A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FA1F8F08-5D66-7FF5-D7FF-A215DE52548B}"/>
              </a:ext>
            </a:extLst>
          </p:cNvPr>
          <p:cNvSpPr txBox="1"/>
          <p:nvPr/>
        </p:nvSpPr>
        <p:spPr>
          <a:xfrm>
            <a:off x="740664" y="4852595"/>
            <a:ext cx="96384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一个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Group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对应一个使用数据的业务方。比如首页推荐流用户的点击日志，推荐团队需要消费，广告团队也需要消费。</a:t>
            </a:r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每个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Group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消费一份完整的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Topic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数据。</a:t>
            </a:r>
          </a:p>
        </p:txBody>
      </p:sp>
    </p:spTree>
    <p:extLst>
      <p:ext uri="{BB962C8B-B14F-4D97-AF65-F5344CB8AC3E}">
        <p14:creationId xmlns:p14="http://schemas.microsoft.com/office/powerpoint/2010/main" val="40504743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033A35B-5C4B-4120-80CA-EADD132D24B1}"/>
              </a:ext>
            </a:extLst>
          </p:cNvPr>
          <p:cNvSpPr/>
          <p:nvPr/>
        </p:nvSpPr>
        <p:spPr>
          <a:xfrm>
            <a:off x="1720499" y="1131007"/>
            <a:ext cx="1384570" cy="53696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Partition 1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B0DD4BF-6CBD-DE6E-E31B-21923C0E49BF}"/>
              </a:ext>
            </a:extLst>
          </p:cNvPr>
          <p:cNvSpPr/>
          <p:nvPr/>
        </p:nvSpPr>
        <p:spPr>
          <a:xfrm>
            <a:off x="3508119" y="1145272"/>
            <a:ext cx="1384570" cy="53696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Partition 2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4479BF9-DAFE-83E7-3807-F4DCBA9F1617}"/>
              </a:ext>
            </a:extLst>
          </p:cNvPr>
          <p:cNvSpPr/>
          <p:nvPr/>
        </p:nvSpPr>
        <p:spPr>
          <a:xfrm>
            <a:off x="5295739" y="1145272"/>
            <a:ext cx="1384570" cy="53696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Partition 3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0B36717-55CE-DB59-79A5-C486D2FE78BE}"/>
              </a:ext>
            </a:extLst>
          </p:cNvPr>
          <p:cNvSpPr/>
          <p:nvPr/>
        </p:nvSpPr>
        <p:spPr>
          <a:xfrm>
            <a:off x="7083359" y="1145272"/>
            <a:ext cx="1384570" cy="53696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Partition 4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7AD5D01-3814-8630-3049-653F2F3F1CC3}"/>
              </a:ext>
            </a:extLst>
          </p:cNvPr>
          <p:cNvSpPr/>
          <p:nvPr/>
        </p:nvSpPr>
        <p:spPr>
          <a:xfrm>
            <a:off x="8870978" y="1145272"/>
            <a:ext cx="1384570" cy="53696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Partition 5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DD4DC75B-0FB9-5D53-779C-F3A3A847CF32}"/>
              </a:ext>
            </a:extLst>
          </p:cNvPr>
          <p:cNvSpPr/>
          <p:nvPr/>
        </p:nvSpPr>
        <p:spPr>
          <a:xfrm>
            <a:off x="3205265" y="2974718"/>
            <a:ext cx="1687424" cy="53696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Consumer 1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4807035-2351-AA58-146F-7110945F63F7}"/>
              </a:ext>
            </a:extLst>
          </p:cNvPr>
          <p:cNvSpPr/>
          <p:nvPr/>
        </p:nvSpPr>
        <p:spPr>
          <a:xfrm>
            <a:off x="6239647" y="2974719"/>
            <a:ext cx="1687424" cy="53696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Consumer 2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B6601EBB-FFB9-8A95-E25A-C37FF8B2861C}"/>
              </a:ext>
            </a:extLst>
          </p:cNvPr>
          <p:cNvCxnSpPr>
            <a:cxnSpLocks/>
            <a:stCxn id="2" idx="2"/>
            <a:endCxn id="7" idx="0"/>
          </p:cNvCxnSpPr>
          <p:nvPr/>
        </p:nvCxnSpPr>
        <p:spPr>
          <a:xfrm>
            <a:off x="2412784" y="1667974"/>
            <a:ext cx="1636193" cy="130674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C547A005-B061-4D65-A69A-5D1E2C460C6B}"/>
              </a:ext>
            </a:extLst>
          </p:cNvPr>
          <p:cNvCxnSpPr>
            <a:cxnSpLocks/>
            <a:stCxn id="3" idx="2"/>
            <a:endCxn id="8" idx="0"/>
          </p:cNvCxnSpPr>
          <p:nvPr/>
        </p:nvCxnSpPr>
        <p:spPr>
          <a:xfrm>
            <a:off x="4200404" y="1682239"/>
            <a:ext cx="2882955" cy="129248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673C26F8-9F5D-6281-0026-A795FC052669}"/>
              </a:ext>
            </a:extLst>
          </p:cNvPr>
          <p:cNvCxnSpPr>
            <a:cxnSpLocks/>
            <a:stCxn id="5" idx="2"/>
            <a:endCxn id="7" idx="0"/>
          </p:cNvCxnSpPr>
          <p:nvPr/>
        </p:nvCxnSpPr>
        <p:spPr>
          <a:xfrm flipH="1">
            <a:off x="4048977" y="1682239"/>
            <a:ext cx="3726667" cy="129247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3789B7E3-9807-7C41-6874-BDC1E85B473F}"/>
              </a:ext>
            </a:extLst>
          </p:cNvPr>
          <p:cNvCxnSpPr>
            <a:cxnSpLocks/>
            <a:stCxn id="4" idx="2"/>
            <a:endCxn id="8" idx="0"/>
          </p:cNvCxnSpPr>
          <p:nvPr/>
        </p:nvCxnSpPr>
        <p:spPr>
          <a:xfrm>
            <a:off x="5988024" y="1682239"/>
            <a:ext cx="1095335" cy="129248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5A71644E-D860-272E-6706-7AA0D3597114}"/>
              </a:ext>
            </a:extLst>
          </p:cNvPr>
          <p:cNvCxnSpPr>
            <a:cxnSpLocks/>
            <a:stCxn id="6" idx="2"/>
            <a:endCxn id="8" idx="0"/>
          </p:cNvCxnSpPr>
          <p:nvPr/>
        </p:nvCxnSpPr>
        <p:spPr>
          <a:xfrm flipH="1">
            <a:off x="7083359" y="1682239"/>
            <a:ext cx="2479904" cy="129248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BE4E04E9-329E-29F0-A43B-C4B96CB3CA7A}"/>
              </a:ext>
            </a:extLst>
          </p:cNvPr>
          <p:cNvSpPr txBox="1"/>
          <p:nvPr/>
        </p:nvSpPr>
        <p:spPr>
          <a:xfrm>
            <a:off x="1226333" y="3796896"/>
            <a:ext cx="973933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（对于同一个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Group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而言）一个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Partition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只能由一个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Consumer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来消费，一个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Consumer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可以消费多个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Partition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。所以</a:t>
            </a:r>
            <a:r>
              <a:rPr lang="en-US" altLang="zh-CN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Consumer</a:t>
            </a:r>
            <a:r>
              <a:rPr lang="zh-CN" altLang="en-US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数小于</a:t>
            </a:r>
            <a:r>
              <a:rPr lang="en-US" altLang="zh-CN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Partition</a:t>
            </a:r>
            <a:r>
              <a:rPr lang="zh-CN" altLang="en-US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数时才有意义。</a:t>
            </a:r>
            <a:endParaRPr lang="en-US" altLang="zh-CN" dirty="0">
              <a:solidFill>
                <a:srgbClr val="FF000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Consumer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越多，吞吐越高，消费得越快。</a:t>
            </a:r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Consumer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增加或减少时，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Partition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和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Consumer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的对应关系会自动调整（例如使用</a:t>
            </a:r>
            <a:r>
              <a:rPr lang="en-US" altLang="zh-CN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HashRing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算法）。</a:t>
            </a:r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如果有必要，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Consumer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可以指定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Partition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进行消费，但不能同时指定</a:t>
            </a:r>
            <a:r>
              <a:rPr lang="en-US" altLang="zh-CN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GroupID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。</a:t>
            </a:r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C81B3EEC-EA87-7AE4-64D2-13890529C1C9}"/>
              </a:ext>
            </a:extLst>
          </p:cNvPr>
          <p:cNvSpPr txBox="1"/>
          <p:nvPr/>
        </p:nvSpPr>
        <p:spPr>
          <a:xfrm>
            <a:off x="645659" y="1214824"/>
            <a:ext cx="958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Topic A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638550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4D320E8E-4A57-02D0-DF7F-A89FE40C3831}"/>
              </a:ext>
            </a:extLst>
          </p:cNvPr>
          <p:cNvCxnSpPr/>
          <p:nvPr/>
        </p:nvCxnSpPr>
        <p:spPr>
          <a:xfrm>
            <a:off x="697446" y="3405042"/>
            <a:ext cx="10797107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991B73DB-9D3A-7065-B890-8F6EF871879D}"/>
              </a:ext>
            </a:extLst>
          </p:cNvPr>
          <p:cNvCxnSpPr>
            <a:cxnSpLocks/>
          </p:cNvCxnSpPr>
          <p:nvPr/>
        </p:nvCxnSpPr>
        <p:spPr>
          <a:xfrm>
            <a:off x="6095999" y="547043"/>
            <a:ext cx="49248" cy="581782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2DA8445E-9019-F71D-DF26-F6046FA8EE6B}"/>
              </a:ext>
            </a:extLst>
          </p:cNvPr>
          <p:cNvGrpSpPr/>
          <p:nvPr/>
        </p:nvGrpSpPr>
        <p:grpSpPr>
          <a:xfrm>
            <a:off x="1720499" y="522508"/>
            <a:ext cx="3172190" cy="2486057"/>
            <a:chOff x="1720499" y="522508"/>
            <a:chExt cx="3172190" cy="2486057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8474CE77-ABE6-CEBD-FCE2-05FBCF6B3861}"/>
                </a:ext>
              </a:extLst>
            </p:cNvPr>
            <p:cNvSpPr/>
            <p:nvPr/>
          </p:nvSpPr>
          <p:spPr>
            <a:xfrm>
              <a:off x="1720499" y="1131007"/>
              <a:ext cx="1384570" cy="53696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Partition 1</a:t>
              </a:r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D81FAA27-61A1-D10B-33EC-B89C7E6791F8}"/>
                </a:ext>
              </a:extLst>
            </p:cNvPr>
            <p:cNvSpPr/>
            <p:nvPr/>
          </p:nvSpPr>
          <p:spPr>
            <a:xfrm>
              <a:off x="3508119" y="1145272"/>
              <a:ext cx="1384570" cy="53696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Partition 2</a:t>
              </a:r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FDE8CC9B-5A5E-C6E2-4AEC-13F681DCA667}"/>
                </a:ext>
              </a:extLst>
            </p:cNvPr>
            <p:cNvSpPr/>
            <p:nvPr/>
          </p:nvSpPr>
          <p:spPr>
            <a:xfrm>
              <a:off x="2512980" y="2471598"/>
              <a:ext cx="1687424" cy="53696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Consumer 1</a:t>
              </a:r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cxnSp>
          <p:nvCxnSpPr>
            <p:cNvPr id="11" name="直接箭头连接符 10">
              <a:extLst>
                <a:ext uri="{FF2B5EF4-FFF2-40B4-BE49-F238E27FC236}">
                  <a16:creationId xmlns:a16="http://schemas.microsoft.com/office/drawing/2014/main" id="{E57F050E-9249-CEDC-6EDE-6D4C58A3BC2F}"/>
                </a:ext>
              </a:extLst>
            </p:cNvPr>
            <p:cNvCxnSpPr>
              <a:cxnSpLocks/>
              <a:stCxn id="8" idx="2"/>
              <a:endCxn id="10" idx="0"/>
            </p:cNvCxnSpPr>
            <p:nvPr/>
          </p:nvCxnSpPr>
          <p:spPr>
            <a:xfrm>
              <a:off x="2412784" y="1667974"/>
              <a:ext cx="943908" cy="803624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直接箭头连接符 12">
              <a:extLst>
                <a:ext uri="{FF2B5EF4-FFF2-40B4-BE49-F238E27FC236}">
                  <a16:creationId xmlns:a16="http://schemas.microsoft.com/office/drawing/2014/main" id="{5DC9C403-1851-23FE-6458-29F9925C70CE}"/>
                </a:ext>
              </a:extLst>
            </p:cNvPr>
            <p:cNvCxnSpPr>
              <a:cxnSpLocks/>
              <a:stCxn id="9" idx="2"/>
              <a:endCxn id="10" idx="0"/>
            </p:cNvCxnSpPr>
            <p:nvPr/>
          </p:nvCxnSpPr>
          <p:spPr>
            <a:xfrm flipH="1">
              <a:off x="3356692" y="1682239"/>
              <a:ext cx="843712" cy="78935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1BA36B76-7E4B-01F3-5A12-1381341798C5}"/>
                </a:ext>
              </a:extLst>
            </p:cNvPr>
            <p:cNvSpPr txBox="1"/>
            <p:nvPr/>
          </p:nvSpPr>
          <p:spPr>
            <a:xfrm>
              <a:off x="2109146" y="522508"/>
              <a:ext cx="24913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Consumer</a:t>
              </a:r>
              <a:r>
                <a:rPr lang="zh-CN" altLang="en-US" dirty="0"/>
                <a:t>少于</a:t>
              </a:r>
              <a:r>
                <a:rPr lang="en-US" altLang="zh-CN" dirty="0"/>
                <a:t>Partition</a:t>
              </a:r>
              <a:endParaRPr lang="zh-CN" altLang="en-US" dirty="0"/>
            </a:p>
          </p:txBody>
        </p: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11538A6A-9F86-9F32-2671-A3708C71E9A0}"/>
              </a:ext>
            </a:extLst>
          </p:cNvPr>
          <p:cNvGrpSpPr/>
          <p:nvPr/>
        </p:nvGrpSpPr>
        <p:grpSpPr>
          <a:xfrm>
            <a:off x="6465319" y="521931"/>
            <a:ext cx="4431021" cy="2486634"/>
            <a:chOff x="6465319" y="521931"/>
            <a:chExt cx="4431021" cy="2486634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98E842EA-D4BC-88B4-BDFF-BA33000A9670}"/>
                </a:ext>
              </a:extLst>
            </p:cNvPr>
            <p:cNvSpPr/>
            <p:nvPr/>
          </p:nvSpPr>
          <p:spPr>
            <a:xfrm>
              <a:off x="7091138" y="1145272"/>
              <a:ext cx="1384570" cy="53696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Partition 1</a:t>
              </a:r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6AD8CA88-9829-96B6-3002-E776717033F8}"/>
                </a:ext>
              </a:extLst>
            </p:cNvPr>
            <p:cNvSpPr/>
            <p:nvPr/>
          </p:nvSpPr>
          <p:spPr>
            <a:xfrm>
              <a:off x="8878758" y="1159537"/>
              <a:ext cx="1384570" cy="53696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Partition 2</a:t>
              </a:r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C8E7F63C-C5FA-ED37-C535-B5AFBD4CFB0D}"/>
                </a:ext>
              </a:extLst>
            </p:cNvPr>
            <p:cNvSpPr/>
            <p:nvPr/>
          </p:nvSpPr>
          <p:spPr>
            <a:xfrm>
              <a:off x="6788284" y="2471598"/>
              <a:ext cx="1687424" cy="53696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Consumer 1</a:t>
              </a:r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cxnSp>
          <p:nvCxnSpPr>
            <p:cNvPr id="19" name="直接箭头连接符 18">
              <a:extLst>
                <a:ext uri="{FF2B5EF4-FFF2-40B4-BE49-F238E27FC236}">
                  <a16:creationId xmlns:a16="http://schemas.microsoft.com/office/drawing/2014/main" id="{9BFBE237-EE37-40F7-5F52-5DF5E35EA720}"/>
                </a:ext>
              </a:extLst>
            </p:cNvPr>
            <p:cNvCxnSpPr>
              <a:cxnSpLocks/>
              <a:stCxn id="16" idx="2"/>
              <a:endCxn id="18" idx="0"/>
            </p:cNvCxnSpPr>
            <p:nvPr/>
          </p:nvCxnSpPr>
          <p:spPr>
            <a:xfrm flipH="1">
              <a:off x="7631996" y="1682239"/>
              <a:ext cx="151427" cy="78935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直接箭头连接符 19">
              <a:extLst>
                <a:ext uri="{FF2B5EF4-FFF2-40B4-BE49-F238E27FC236}">
                  <a16:creationId xmlns:a16="http://schemas.microsoft.com/office/drawing/2014/main" id="{944CE6B0-26CB-960C-D9F8-F12A9F530BD9}"/>
                </a:ext>
              </a:extLst>
            </p:cNvPr>
            <p:cNvCxnSpPr>
              <a:cxnSpLocks/>
              <a:stCxn id="17" idx="2"/>
              <a:endCxn id="21" idx="0"/>
            </p:cNvCxnSpPr>
            <p:nvPr/>
          </p:nvCxnSpPr>
          <p:spPr>
            <a:xfrm>
              <a:off x="9571043" y="1696504"/>
              <a:ext cx="151427" cy="77509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D37997D5-A225-CD22-BBF6-A41734DC2CF6}"/>
                </a:ext>
              </a:extLst>
            </p:cNvPr>
            <p:cNvSpPr/>
            <p:nvPr/>
          </p:nvSpPr>
          <p:spPr>
            <a:xfrm>
              <a:off x="8878758" y="2471597"/>
              <a:ext cx="1687424" cy="53696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Consumer 2</a:t>
              </a:r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BE9C806F-0BD0-4D57-CFE2-E8E77EAC6552}"/>
                </a:ext>
              </a:extLst>
            </p:cNvPr>
            <p:cNvSpPr txBox="1"/>
            <p:nvPr/>
          </p:nvSpPr>
          <p:spPr>
            <a:xfrm>
              <a:off x="6465319" y="521931"/>
              <a:ext cx="44310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/>
                <a:t>新</a:t>
              </a:r>
              <a:r>
                <a:rPr lang="en-US" altLang="zh-CN" dirty="0"/>
                <a:t>Consumer</a:t>
              </a:r>
              <a:r>
                <a:rPr lang="zh-CN" altLang="en-US" dirty="0"/>
                <a:t>加入时，会自动执行负载均衡</a:t>
              </a:r>
            </a:p>
          </p:txBody>
        </p:sp>
      </p:grpSp>
      <p:grpSp>
        <p:nvGrpSpPr>
          <p:cNvPr id="52" name="组合 51">
            <a:extLst>
              <a:ext uri="{FF2B5EF4-FFF2-40B4-BE49-F238E27FC236}">
                <a16:creationId xmlns:a16="http://schemas.microsoft.com/office/drawing/2014/main" id="{33713422-03A4-664F-AAA8-5C8ACC0F1D2F}"/>
              </a:ext>
            </a:extLst>
          </p:cNvPr>
          <p:cNvGrpSpPr/>
          <p:nvPr/>
        </p:nvGrpSpPr>
        <p:grpSpPr>
          <a:xfrm>
            <a:off x="430635" y="3685722"/>
            <a:ext cx="5538561" cy="1877558"/>
            <a:chOff x="430635" y="3685722"/>
            <a:chExt cx="5538561" cy="1877558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75D32713-5C70-8A9F-86E5-8C3328F6C183}"/>
                </a:ext>
              </a:extLst>
            </p:cNvPr>
            <p:cNvSpPr/>
            <p:nvPr/>
          </p:nvSpPr>
          <p:spPr>
            <a:xfrm>
              <a:off x="1675064" y="3685722"/>
              <a:ext cx="1384570" cy="53696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Partition 1</a:t>
              </a:r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8C8A9C13-B377-3C5B-8FA3-2D208D7D1721}"/>
                </a:ext>
              </a:extLst>
            </p:cNvPr>
            <p:cNvSpPr/>
            <p:nvPr/>
          </p:nvSpPr>
          <p:spPr>
            <a:xfrm>
              <a:off x="3462684" y="3699987"/>
              <a:ext cx="1384570" cy="53696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Partition 2</a:t>
              </a:r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EB967DAB-D4AD-EBFB-5005-1D0020E8DE17}"/>
                </a:ext>
              </a:extLst>
            </p:cNvPr>
            <p:cNvSpPr/>
            <p:nvPr/>
          </p:nvSpPr>
          <p:spPr>
            <a:xfrm>
              <a:off x="430635" y="5012860"/>
              <a:ext cx="1687424" cy="53696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Consumer 1</a:t>
              </a:r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cxnSp>
          <p:nvCxnSpPr>
            <p:cNvPr id="30" name="直接箭头连接符 29">
              <a:extLst>
                <a:ext uri="{FF2B5EF4-FFF2-40B4-BE49-F238E27FC236}">
                  <a16:creationId xmlns:a16="http://schemas.microsoft.com/office/drawing/2014/main" id="{67B2EE45-519D-ADD7-65DD-18B459703F0A}"/>
                </a:ext>
              </a:extLst>
            </p:cNvPr>
            <p:cNvCxnSpPr>
              <a:cxnSpLocks/>
              <a:stCxn id="27" idx="2"/>
              <a:endCxn id="33" idx="0"/>
            </p:cNvCxnSpPr>
            <p:nvPr/>
          </p:nvCxnSpPr>
          <p:spPr>
            <a:xfrm>
              <a:off x="2367349" y="4222689"/>
              <a:ext cx="2758135" cy="803624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直接箭头连接符 30">
              <a:extLst>
                <a:ext uri="{FF2B5EF4-FFF2-40B4-BE49-F238E27FC236}">
                  <a16:creationId xmlns:a16="http://schemas.microsoft.com/office/drawing/2014/main" id="{52965266-C758-3B19-E4B2-142C0D156EC0}"/>
                </a:ext>
              </a:extLst>
            </p:cNvPr>
            <p:cNvCxnSpPr>
              <a:cxnSpLocks/>
              <a:stCxn id="28" idx="2"/>
              <a:endCxn id="32" idx="0"/>
            </p:cNvCxnSpPr>
            <p:nvPr/>
          </p:nvCxnSpPr>
          <p:spPr>
            <a:xfrm flipH="1">
              <a:off x="3199915" y="4236954"/>
              <a:ext cx="955054" cy="78935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2200374D-EFA4-F86D-BD2E-9B9AAC20AB0F}"/>
                </a:ext>
              </a:extLst>
            </p:cNvPr>
            <p:cNvSpPr/>
            <p:nvPr/>
          </p:nvSpPr>
          <p:spPr>
            <a:xfrm>
              <a:off x="2356203" y="5026313"/>
              <a:ext cx="1687424" cy="53696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Consumer 2</a:t>
              </a:r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207D7977-9D16-F010-1C25-5043A1E28958}"/>
                </a:ext>
              </a:extLst>
            </p:cNvPr>
            <p:cNvSpPr/>
            <p:nvPr/>
          </p:nvSpPr>
          <p:spPr>
            <a:xfrm>
              <a:off x="4281772" y="5026313"/>
              <a:ext cx="1687424" cy="53696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Consumer 3</a:t>
              </a:r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sp>
        <p:nvSpPr>
          <p:cNvPr id="48" name="文本框 47">
            <a:extLst>
              <a:ext uri="{FF2B5EF4-FFF2-40B4-BE49-F238E27FC236}">
                <a16:creationId xmlns:a16="http://schemas.microsoft.com/office/drawing/2014/main" id="{8B8AD6C1-68C9-4224-B095-3E57D9431142}"/>
              </a:ext>
            </a:extLst>
          </p:cNvPr>
          <p:cNvSpPr txBox="1"/>
          <p:nvPr/>
        </p:nvSpPr>
        <p:spPr>
          <a:xfrm>
            <a:off x="306211" y="5802219"/>
            <a:ext cx="57807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Consumer</a:t>
            </a:r>
            <a:r>
              <a:rPr lang="zh-CN" altLang="en-US" dirty="0"/>
              <a:t>多于</a:t>
            </a:r>
            <a:r>
              <a:rPr lang="en-US" altLang="zh-CN" dirty="0"/>
              <a:t>Partition</a:t>
            </a:r>
            <a:r>
              <a:rPr lang="zh-CN" altLang="en-US" dirty="0"/>
              <a:t>，会有</a:t>
            </a:r>
            <a:r>
              <a:rPr lang="en-US" altLang="zh-CN" dirty="0"/>
              <a:t>(</a:t>
            </a:r>
            <a:r>
              <a:rPr lang="zh-CN" altLang="en-US" dirty="0"/>
              <a:t>一般是老的</a:t>
            </a:r>
            <a:r>
              <a:rPr lang="en-US" altLang="zh-CN" dirty="0"/>
              <a:t>) Consumer</a:t>
            </a:r>
            <a:r>
              <a:rPr lang="zh-CN" altLang="en-US" dirty="0"/>
              <a:t>读</a:t>
            </a:r>
            <a:endParaRPr lang="en-US" altLang="zh-CN" dirty="0"/>
          </a:p>
          <a:p>
            <a:r>
              <a:rPr lang="zh-CN" altLang="en-US" dirty="0"/>
              <a:t>不到任何消息</a:t>
            </a:r>
          </a:p>
        </p:txBody>
      </p:sp>
      <p:grpSp>
        <p:nvGrpSpPr>
          <p:cNvPr id="54" name="组合 53">
            <a:extLst>
              <a:ext uri="{FF2B5EF4-FFF2-40B4-BE49-F238E27FC236}">
                <a16:creationId xmlns:a16="http://schemas.microsoft.com/office/drawing/2014/main" id="{90A072E5-5851-37DB-7A3B-6A636C3F1353}"/>
              </a:ext>
            </a:extLst>
          </p:cNvPr>
          <p:cNvGrpSpPr/>
          <p:nvPr/>
        </p:nvGrpSpPr>
        <p:grpSpPr>
          <a:xfrm>
            <a:off x="6272050" y="3685722"/>
            <a:ext cx="5538561" cy="2485829"/>
            <a:chOff x="6272050" y="3685722"/>
            <a:chExt cx="5538561" cy="2485829"/>
          </a:xfrm>
        </p:grpSpPr>
        <p:sp>
          <p:nvSpPr>
            <p:cNvPr id="38" name="矩形 37">
              <a:extLst>
                <a:ext uri="{FF2B5EF4-FFF2-40B4-BE49-F238E27FC236}">
                  <a16:creationId xmlns:a16="http://schemas.microsoft.com/office/drawing/2014/main" id="{B9FDF085-97E2-DED0-91E6-E73D77906EE7}"/>
                </a:ext>
              </a:extLst>
            </p:cNvPr>
            <p:cNvSpPr/>
            <p:nvPr/>
          </p:nvSpPr>
          <p:spPr>
            <a:xfrm>
              <a:off x="7516479" y="3685722"/>
              <a:ext cx="1384570" cy="53696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Partition 1</a:t>
              </a:r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D5226B2A-E5C4-719B-9C6F-56555866D2BE}"/>
                </a:ext>
              </a:extLst>
            </p:cNvPr>
            <p:cNvSpPr/>
            <p:nvPr/>
          </p:nvSpPr>
          <p:spPr>
            <a:xfrm>
              <a:off x="9304099" y="3699987"/>
              <a:ext cx="1384570" cy="53696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Partition 2</a:t>
              </a:r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F4C04254-C079-3A3F-AA89-23A230D7D60C}"/>
                </a:ext>
              </a:extLst>
            </p:cNvPr>
            <p:cNvSpPr/>
            <p:nvPr/>
          </p:nvSpPr>
          <p:spPr>
            <a:xfrm>
              <a:off x="6272050" y="5012860"/>
              <a:ext cx="1687424" cy="53696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Consumer 1</a:t>
              </a:r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cxnSp>
          <p:nvCxnSpPr>
            <p:cNvPr id="41" name="直接箭头连接符 40">
              <a:extLst>
                <a:ext uri="{FF2B5EF4-FFF2-40B4-BE49-F238E27FC236}">
                  <a16:creationId xmlns:a16="http://schemas.microsoft.com/office/drawing/2014/main" id="{79FAA5DA-9831-91AC-2EF7-93CF27CDD5CA}"/>
                </a:ext>
              </a:extLst>
            </p:cNvPr>
            <p:cNvCxnSpPr>
              <a:cxnSpLocks/>
              <a:stCxn id="38" idx="2"/>
              <a:endCxn id="40" idx="0"/>
            </p:cNvCxnSpPr>
            <p:nvPr/>
          </p:nvCxnSpPr>
          <p:spPr>
            <a:xfrm flipH="1">
              <a:off x="7115762" y="4222689"/>
              <a:ext cx="1093002" cy="790171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直接箭头连接符 41">
              <a:extLst>
                <a:ext uri="{FF2B5EF4-FFF2-40B4-BE49-F238E27FC236}">
                  <a16:creationId xmlns:a16="http://schemas.microsoft.com/office/drawing/2014/main" id="{4D5D2426-DD88-79AD-65FE-6DC5B8BF1A74}"/>
                </a:ext>
              </a:extLst>
            </p:cNvPr>
            <p:cNvCxnSpPr>
              <a:cxnSpLocks/>
              <a:stCxn id="39" idx="2"/>
              <a:endCxn id="44" idx="0"/>
            </p:cNvCxnSpPr>
            <p:nvPr/>
          </p:nvCxnSpPr>
          <p:spPr>
            <a:xfrm>
              <a:off x="9996384" y="4236954"/>
              <a:ext cx="970515" cy="78935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6E2A39AA-1B92-8336-0077-AC613F63ECE6}"/>
                </a:ext>
              </a:extLst>
            </p:cNvPr>
            <p:cNvSpPr/>
            <p:nvPr/>
          </p:nvSpPr>
          <p:spPr>
            <a:xfrm>
              <a:off x="8197618" y="5026313"/>
              <a:ext cx="1687424" cy="53696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Consumer 2</a:t>
              </a:r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44" name="矩形 43">
              <a:extLst>
                <a:ext uri="{FF2B5EF4-FFF2-40B4-BE49-F238E27FC236}">
                  <a16:creationId xmlns:a16="http://schemas.microsoft.com/office/drawing/2014/main" id="{3645DB82-1D7A-23FF-F212-B86D73E84929}"/>
                </a:ext>
              </a:extLst>
            </p:cNvPr>
            <p:cNvSpPr/>
            <p:nvPr/>
          </p:nvSpPr>
          <p:spPr>
            <a:xfrm>
              <a:off x="10123187" y="5026313"/>
              <a:ext cx="1687424" cy="53696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Consumer 3</a:t>
              </a:r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D5803798-D079-693A-85BE-2F8BEF734165}"/>
                </a:ext>
              </a:extLst>
            </p:cNvPr>
            <p:cNvSpPr txBox="1"/>
            <p:nvPr/>
          </p:nvSpPr>
          <p:spPr>
            <a:xfrm>
              <a:off x="6694841" y="5802219"/>
              <a:ext cx="47997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Consumer</a:t>
              </a:r>
              <a:r>
                <a:rPr lang="zh-CN" altLang="en-US" dirty="0"/>
                <a:t>可以强行指定一个</a:t>
              </a:r>
              <a:r>
                <a:rPr lang="en-US" altLang="zh-CN" dirty="0"/>
                <a:t>Partition</a:t>
              </a:r>
              <a:r>
                <a:rPr lang="zh-CN" altLang="en-US" dirty="0"/>
                <a:t>进行消费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82744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4">
            <a:extLst>
              <a:ext uri="{FF2B5EF4-FFF2-40B4-BE49-F238E27FC236}">
                <a16:creationId xmlns:a16="http://schemas.microsoft.com/office/drawing/2014/main" id="{04974630-05B9-D18D-36FE-108A19FE0C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3386351"/>
              </p:ext>
            </p:extLst>
          </p:nvPr>
        </p:nvGraphicFramePr>
        <p:xfrm>
          <a:off x="2114822" y="914680"/>
          <a:ext cx="8489680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409508">
                  <a:extLst>
                    <a:ext uri="{9D8B030D-6E8A-4147-A177-3AD203B41FA5}">
                      <a16:colId xmlns:a16="http://schemas.microsoft.com/office/drawing/2014/main" val="383272172"/>
                    </a:ext>
                  </a:extLst>
                </a:gridCol>
                <a:gridCol w="868596">
                  <a:extLst>
                    <a:ext uri="{9D8B030D-6E8A-4147-A177-3AD203B41FA5}">
                      <a16:colId xmlns:a16="http://schemas.microsoft.com/office/drawing/2014/main" val="513046616"/>
                    </a:ext>
                  </a:extLst>
                </a:gridCol>
                <a:gridCol w="868596">
                  <a:extLst>
                    <a:ext uri="{9D8B030D-6E8A-4147-A177-3AD203B41FA5}">
                      <a16:colId xmlns:a16="http://schemas.microsoft.com/office/drawing/2014/main" val="435077764"/>
                    </a:ext>
                  </a:extLst>
                </a:gridCol>
                <a:gridCol w="868596">
                  <a:extLst>
                    <a:ext uri="{9D8B030D-6E8A-4147-A177-3AD203B41FA5}">
                      <a16:colId xmlns:a16="http://schemas.microsoft.com/office/drawing/2014/main" val="1848826614"/>
                    </a:ext>
                  </a:extLst>
                </a:gridCol>
                <a:gridCol w="868596">
                  <a:extLst>
                    <a:ext uri="{9D8B030D-6E8A-4147-A177-3AD203B41FA5}">
                      <a16:colId xmlns:a16="http://schemas.microsoft.com/office/drawing/2014/main" val="2507983806"/>
                    </a:ext>
                  </a:extLst>
                </a:gridCol>
                <a:gridCol w="868596">
                  <a:extLst>
                    <a:ext uri="{9D8B030D-6E8A-4147-A177-3AD203B41FA5}">
                      <a16:colId xmlns:a16="http://schemas.microsoft.com/office/drawing/2014/main" val="236005296"/>
                    </a:ext>
                  </a:extLst>
                </a:gridCol>
                <a:gridCol w="868596">
                  <a:extLst>
                    <a:ext uri="{9D8B030D-6E8A-4147-A177-3AD203B41FA5}">
                      <a16:colId xmlns:a16="http://schemas.microsoft.com/office/drawing/2014/main" val="3944645058"/>
                    </a:ext>
                  </a:extLst>
                </a:gridCol>
                <a:gridCol w="868596">
                  <a:extLst>
                    <a:ext uri="{9D8B030D-6E8A-4147-A177-3AD203B41FA5}">
                      <a16:colId xmlns:a16="http://schemas.microsoft.com/office/drawing/2014/main" val="388109972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message create time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8235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8502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8892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8917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8930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9026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9347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37080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offset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00B050"/>
                          </a:solidFill>
                        </a:rPr>
                        <a:t>4</a:t>
                      </a:r>
                      <a:endParaRPr lang="zh-CN" altLang="en-US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FF0000"/>
                          </a:solidFill>
                        </a:rPr>
                        <a:t>7</a:t>
                      </a:r>
                      <a:endParaRPr lang="zh-CN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7865090"/>
                  </a:ext>
                </a:extLst>
              </a:tr>
            </a:tbl>
          </a:graphicData>
        </a:graphic>
      </p:graphicFrame>
      <p:sp>
        <p:nvSpPr>
          <p:cNvPr id="3" name="文本框 2">
            <a:extLst>
              <a:ext uri="{FF2B5EF4-FFF2-40B4-BE49-F238E27FC236}">
                <a16:creationId xmlns:a16="http://schemas.microsoft.com/office/drawing/2014/main" id="{C98D34AC-4E64-C6FF-9BDD-A16DCD3093A6}"/>
              </a:ext>
            </a:extLst>
          </p:cNvPr>
          <p:cNvSpPr txBox="1"/>
          <p:nvPr/>
        </p:nvSpPr>
        <p:spPr>
          <a:xfrm>
            <a:off x="788724" y="1100854"/>
            <a:ext cx="11993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Partition 0</a:t>
            </a:r>
            <a:endParaRPr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FBEFEA5F-FF78-20A6-F5D4-396A74487652}"/>
              </a:ext>
            </a:extLst>
          </p:cNvPr>
          <p:cNvSpPr/>
          <p:nvPr/>
        </p:nvSpPr>
        <p:spPr>
          <a:xfrm>
            <a:off x="3738302" y="2394729"/>
            <a:ext cx="2463149" cy="536967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Consumer Group 1</a:t>
            </a:r>
            <a:endParaRPr lang="zh-CN" altLang="en-US" dirty="0">
              <a:solidFill>
                <a:srgbClr val="FF000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882CBEA-C44D-F50D-BE1D-B7055EB8988B}"/>
              </a:ext>
            </a:extLst>
          </p:cNvPr>
          <p:cNvSpPr/>
          <p:nvPr/>
        </p:nvSpPr>
        <p:spPr>
          <a:xfrm>
            <a:off x="7023932" y="2394729"/>
            <a:ext cx="2463149" cy="536967"/>
          </a:xfrm>
          <a:prstGeom prst="rect">
            <a:avLst/>
          </a:prstGeom>
          <a:ln>
            <a:solidFill>
              <a:srgbClr val="00B05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00B05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Consumer Group 2</a:t>
            </a:r>
            <a:endParaRPr lang="zh-CN" altLang="en-US" dirty="0">
              <a:solidFill>
                <a:srgbClr val="00B05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4A59AD9B-5688-247B-BA32-52F0A239DF85}"/>
              </a:ext>
            </a:extLst>
          </p:cNvPr>
          <p:cNvCxnSpPr>
            <a:cxnSpLocks/>
            <a:endCxn id="4" idx="0"/>
          </p:cNvCxnSpPr>
          <p:nvPr/>
        </p:nvCxnSpPr>
        <p:spPr>
          <a:xfrm flipH="1">
            <a:off x="4969877" y="1656360"/>
            <a:ext cx="5244534" cy="73836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7A38DFE5-04B4-F701-2949-B6889D141616}"/>
              </a:ext>
            </a:extLst>
          </p:cNvPr>
          <p:cNvCxnSpPr>
            <a:cxnSpLocks/>
            <a:endCxn id="5" idx="0"/>
          </p:cNvCxnSpPr>
          <p:nvPr/>
        </p:nvCxnSpPr>
        <p:spPr>
          <a:xfrm>
            <a:off x="7574809" y="1656360"/>
            <a:ext cx="680698" cy="738369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BA17CE11-4490-44BA-4E37-CBC8DDB70061}"/>
              </a:ext>
            </a:extLst>
          </p:cNvPr>
          <p:cNvSpPr txBox="1"/>
          <p:nvPr/>
        </p:nvSpPr>
        <p:spPr>
          <a:xfrm>
            <a:off x="1447219" y="3301851"/>
            <a:ext cx="929756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一个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Partition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内部的消息是有序的，越新的消息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offset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越大。不同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partition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的消息根据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offset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无法比较新旧。</a:t>
            </a:r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Consumer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顺序地消费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partition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里的每一条消息，可以每读一条就向</a:t>
            </a:r>
            <a:r>
              <a:rPr lang="en-US" altLang="zh-CN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kafka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上报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(commit)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一次当前读到了哪个位置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(offset)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，也可以间隔性上报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每读多少条上报一次，或每隔多长时间上报一次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。</a:t>
            </a:r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Consumer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重启时</a:t>
            </a:r>
            <a:r>
              <a:rPr lang="en-US" altLang="zh-CN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kafka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根据该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Group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上一次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commit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的最大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offset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，决定从哪个地方开始消费。</a:t>
            </a:r>
          </a:p>
        </p:txBody>
      </p:sp>
    </p:spTree>
    <p:extLst>
      <p:ext uri="{BB962C8B-B14F-4D97-AF65-F5344CB8AC3E}">
        <p14:creationId xmlns:p14="http://schemas.microsoft.com/office/powerpoint/2010/main" val="8664610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4AE944-C04D-A400-3F15-E7B5D9CE9BF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RabbitMQ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347410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9BD0AB29-D9EC-143C-B43D-0A6398ADA8A2}"/>
              </a:ext>
            </a:extLst>
          </p:cNvPr>
          <p:cNvSpPr/>
          <p:nvPr/>
        </p:nvSpPr>
        <p:spPr>
          <a:xfrm>
            <a:off x="2658388" y="4247924"/>
            <a:ext cx="1544565" cy="53696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Producer 3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160817AA-2F73-2C0B-DEFA-20E59FA3C188}"/>
              </a:ext>
            </a:extLst>
          </p:cNvPr>
          <p:cNvSpPr/>
          <p:nvPr/>
        </p:nvSpPr>
        <p:spPr>
          <a:xfrm>
            <a:off x="2658387" y="2818542"/>
            <a:ext cx="1544565" cy="53696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Topic A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7BE751CC-07CE-8D32-C8E0-3569948988AF}"/>
              </a:ext>
            </a:extLst>
          </p:cNvPr>
          <p:cNvSpPr/>
          <p:nvPr/>
        </p:nvSpPr>
        <p:spPr>
          <a:xfrm>
            <a:off x="949110" y="1252381"/>
            <a:ext cx="1384570" cy="53696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Partition 0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FEA9665-9E6F-C8E8-B03D-995A51FB0D06}"/>
              </a:ext>
            </a:extLst>
          </p:cNvPr>
          <p:cNvSpPr/>
          <p:nvPr/>
        </p:nvSpPr>
        <p:spPr>
          <a:xfrm>
            <a:off x="2736730" y="1266646"/>
            <a:ext cx="1384570" cy="53696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Partition 1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91CDFAFA-D93C-1BDD-AD61-BFA87F0DFB74}"/>
              </a:ext>
            </a:extLst>
          </p:cNvPr>
          <p:cNvSpPr/>
          <p:nvPr/>
        </p:nvSpPr>
        <p:spPr>
          <a:xfrm>
            <a:off x="4524350" y="1266646"/>
            <a:ext cx="1384570" cy="53696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Partition 2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5D5E9CCC-C057-ACFB-5DBE-B844CC80FC7E}"/>
              </a:ext>
            </a:extLst>
          </p:cNvPr>
          <p:cNvCxnSpPr>
            <a:stCxn id="2" idx="0"/>
            <a:endCxn id="3" idx="2"/>
          </p:cNvCxnSpPr>
          <p:nvPr/>
        </p:nvCxnSpPr>
        <p:spPr>
          <a:xfrm flipH="1" flipV="1">
            <a:off x="3430670" y="3355509"/>
            <a:ext cx="1" cy="89241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516922F4-108A-F869-ACB9-F9EECB840E48}"/>
              </a:ext>
            </a:extLst>
          </p:cNvPr>
          <p:cNvCxnSpPr>
            <a:cxnSpLocks/>
            <a:stCxn id="3" idx="0"/>
            <a:endCxn id="4" idx="2"/>
          </p:cNvCxnSpPr>
          <p:nvPr/>
        </p:nvCxnSpPr>
        <p:spPr>
          <a:xfrm flipH="1" flipV="1">
            <a:off x="1641395" y="1789348"/>
            <a:ext cx="1789275" cy="1029194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220F9FE7-BB59-7FBB-2030-5C0A6CE41426}"/>
              </a:ext>
            </a:extLst>
          </p:cNvPr>
          <p:cNvCxnSpPr>
            <a:cxnSpLocks/>
            <a:stCxn id="3" idx="0"/>
            <a:endCxn id="5" idx="2"/>
          </p:cNvCxnSpPr>
          <p:nvPr/>
        </p:nvCxnSpPr>
        <p:spPr>
          <a:xfrm flipH="1" flipV="1">
            <a:off x="3429015" y="1803613"/>
            <a:ext cx="1655" cy="1014929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F8003903-965F-BD37-BE04-EECC04DDA14B}"/>
              </a:ext>
            </a:extLst>
          </p:cNvPr>
          <p:cNvCxnSpPr>
            <a:cxnSpLocks/>
            <a:stCxn id="3" idx="0"/>
            <a:endCxn id="6" idx="2"/>
          </p:cNvCxnSpPr>
          <p:nvPr/>
        </p:nvCxnSpPr>
        <p:spPr>
          <a:xfrm flipV="1">
            <a:off x="3430670" y="1803613"/>
            <a:ext cx="1785965" cy="1014929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文本框 10">
            <a:extLst>
              <a:ext uri="{FF2B5EF4-FFF2-40B4-BE49-F238E27FC236}">
                <a16:creationId xmlns:a16="http://schemas.microsoft.com/office/drawing/2014/main" id="{CAD5CE86-B198-3020-B34C-244407042CE6}"/>
              </a:ext>
            </a:extLst>
          </p:cNvPr>
          <p:cNvSpPr txBox="1"/>
          <p:nvPr/>
        </p:nvSpPr>
        <p:spPr>
          <a:xfrm>
            <a:off x="6205786" y="1852419"/>
            <a:ext cx="462833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Producer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写数据时选择写哪个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Partition?</a:t>
            </a:r>
          </a:p>
          <a:p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Producer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可以显式指定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Partition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。</a:t>
            </a:r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342900" indent="-342900">
              <a:buFont typeface="+mj-lt"/>
              <a:buAutoNum type="arabicPeriod"/>
            </a:pPr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342900" indent="-342900">
              <a:buFont typeface="+mj-lt"/>
              <a:buAutoNum type="arabicPeriod"/>
            </a:pP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没有指定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Partition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时根据消息的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key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通过哈希算法选择一个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Partition(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一个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key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对应一个固定的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Partition)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。</a:t>
            </a:r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342900" indent="-342900">
              <a:buFont typeface="+mj-lt"/>
              <a:buAutoNum type="arabicPeriod"/>
            </a:pPr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342900" indent="-342900">
              <a:buFont typeface="+mj-lt"/>
              <a:buAutoNum type="arabicPeriod"/>
            </a:pP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既没指定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Partition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，消息又没有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key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时，按时间片轮动选择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Partition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。</a:t>
            </a:r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903454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DBC4C01F-3A7F-1E92-CA94-85CD462C424D}"/>
              </a:ext>
            </a:extLst>
          </p:cNvPr>
          <p:cNvSpPr/>
          <p:nvPr/>
        </p:nvSpPr>
        <p:spPr>
          <a:xfrm>
            <a:off x="1323375" y="975071"/>
            <a:ext cx="4453380" cy="2847208"/>
          </a:xfrm>
          <a:prstGeom prst="rect">
            <a:avLst/>
          </a:prstGeom>
          <a:ln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79D5EF3-DAF8-9F61-3D9B-D8E204BAC3E6}"/>
              </a:ext>
            </a:extLst>
          </p:cNvPr>
          <p:cNvSpPr/>
          <p:nvPr/>
        </p:nvSpPr>
        <p:spPr>
          <a:xfrm>
            <a:off x="1683189" y="1260952"/>
            <a:ext cx="1455258" cy="76264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Topic A</a:t>
            </a:r>
          </a:p>
          <a:p>
            <a:pPr algn="ctr"/>
            <a:r>
              <a:rPr lang="en-US" altLang="zh-CN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Partition 0</a:t>
            </a:r>
          </a:p>
          <a:p>
            <a:pPr algn="ctr"/>
            <a:r>
              <a:rPr lang="en-US" altLang="zh-CN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Follower</a:t>
            </a:r>
            <a:endParaRPr lang="zh-CN" altLang="en-US" sz="16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8429730-15B6-399B-03B0-8C5133614CDE}"/>
              </a:ext>
            </a:extLst>
          </p:cNvPr>
          <p:cNvSpPr/>
          <p:nvPr/>
        </p:nvSpPr>
        <p:spPr>
          <a:xfrm>
            <a:off x="4071752" y="1260951"/>
            <a:ext cx="1455258" cy="76264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Topic A</a:t>
            </a:r>
          </a:p>
          <a:p>
            <a:pPr algn="ctr"/>
            <a:r>
              <a:rPr lang="en-US" altLang="zh-CN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Partition 0</a:t>
            </a:r>
          </a:p>
          <a:p>
            <a:pPr algn="ctr"/>
            <a:r>
              <a:rPr lang="en-US" altLang="zh-CN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Follower</a:t>
            </a:r>
            <a:endParaRPr lang="zh-CN" altLang="en-US" sz="16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730D233-3D5A-0E33-D6C6-8D0D603FD785}"/>
              </a:ext>
            </a:extLst>
          </p:cNvPr>
          <p:cNvSpPr/>
          <p:nvPr/>
        </p:nvSpPr>
        <p:spPr>
          <a:xfrm>
            <a:off x="2807049" y="2895459"/>
            <a:ext cx="1455258" cy="76264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Topic A</a:t>
            </a:r>
          </a:p>
          <a:p>
            <a:pPr algn="ctr"/>
            <a:r>
              <a:rPr lang="en-US" altLang="zh-CN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Partition 0</a:t>
            </a:r>
          </a:p>
          <a:p>
            <a:pPr algn="ctr"/>
            <a:r>
              <a:rPr lang="en-US" altLang="zh-CN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Leader</a:t>
            </a:r>
            <a:endParaRPr lang="zh-CN" altLang="en-US" sz="16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2775692-4D8F-4EF0-B1BE-7549F962E94C}"/>
              </a:ext>
            </a:extLst>
          </p:cNvPr>
          <p:cNvSpPr/>
          <p:nvPr/>
        </p:nvSpPr>
        <p:spPr>
          <a:xfrm>
            <a:off x="2699869" y="723882"/>
            <a:ext cx="1700391" cy="502378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Kafka Cluster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E082A86-352D-D8F8-8EB0-8A6D5B8CBDC7}"/>
              </a:ext>
            </a:extLst>
          </p:cNvPr>
          <p:cNvSpPr/>
          <p:nvPr/>
        </p:nvSpPr>
        <p:spPr>
          <a:xfrm>
            <a:off x="2762395" y="5222994"/>
            <a:ext cx="1544565" cy="53696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Producer 3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8" name="连接符: 肘形 7">
            <a:extLst>
              <a:ext uri="{FF2B5EF4-FFF2-40B4-BE49-F238E27FC236}">
                <a16:creationId xmlns:a16="http://schemas.microsoft.com/office/drawing/2014/main" id="{6CD8E096-9EF7-C3A8-3CB9-4AC0AA84E662}"/>
              </a:ext>
            </a:extLst>
          </p:cNvPr>
          <p:cNvCxnSpPr>
            <a:stCxn id="6" idx="0"/>
            <a:endCxn id="7" idx="1"/>
          </p:cNvCxnSpPr>
          <p:nvPr/>
        </p:nvCxnSpPr>
        <p:spPr>
          <a:xfrm rot="16200000" flipH="1" flipV="1">
            <a:off x="772432" y="2713845"/>
            <a:ext cx="4767596" cy="787670"/>
          </a:xfrm>
          <a:prstGeom prst="bentConnector4">
            <a:avLst>
              <a:gd name="adj1" fmla="val -2250"/>
              <a:gd name="adj2" fmla="val 341629"/>
            </a:avLst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84B3ED0B-D349-F37C-28D6-ED1A95AE9C0B}"/>
              </a:ext>
            </a:extLst>
          </p:cNvPr>
          <p:cNvCxnSpPr/>
          <p:nvPr/>
        </p:nvCxnSpPr>
        <p:spPr>
          <a:xfrm flipV="1">
            <a:off x="3302242" y="3658108"/>
            <a:ext cx="0" cy="156488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8C56D8A7-A1EC-67BA-EF4A-A35DCA9D1819}"/>
              </a:ext>
            </a:extLst>
          </p:cNvPr>
          <p:cNvCxnSpPr>
            <a:cxnSpLocks/>
            <a:stCxn id="5" idx="0"/>
          </p:cNvCxnSpPr>
          <p:nvPr/>
        </p:nvCxnSpPr>
        <p:spPr>
          <a:xfrm flipH="1" flipV="1">
            <a:off x="2747006" y="2023598"/>
            <a:ext cx="787672" cy="87186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BB975B09-8FE8-5456-C3E5-234F1B2A1555}"/>
              </a:ext>
            </a:extLst>
          </p:cNvPr>
          <p:cNvCxnSpPr>
            <a:cxnSpLocks/>
          </p:cNvCxnSpPr>
          <p:nvPr/>
        </p:nvCxnSpPr>
        <p:spPr>
          <a:xfrm flipV="1">
            <a:off x="3534678" y="2023599"/>
            <a:ext cx="898645" cy="87185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D7F46039-35CE-BF28-1CCB-CAC2C65F84C8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3866076" y="2023600"/>
            <a:ext cx="933305" cy="87185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517290B9-9576-5290-B8AF-3D7FFE9239EF}"/>
              </a:ext>
            </a:extLst>
          </p:cNvPr>
          <p:cNvCxnSpPr>
            <a:cxnSpLocks/>
            <a:stCxn id="3" idx="2"/>
          </p:cNvCxnSpPr>
          <p:nvPr/>
        </p:nvCxnSpPr>
        <p:spPr>
          <a:xfrm>
            <a:off x="2410818" y="2023601"/>
            <a:ext cx="787672" cy="87185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B32F7E05-736D-1286-63B6-F72936129CEE}"/>
              </a:ext>
            </a:extLst>
          </p:cNvPr>
          <p:cNvCxnSpPr>
            <a:cxnSpLocks/>
          </p:cNvCxnSpPr>
          <p:nvPr/>
        </p:nvCxnSpPr>
        <p:spPr>
          <a:xfrm>
            <a:off x="3783276" y="3658108"/>
            <a:ext cx="0" cy="156488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E54C9325-5667-BD64-EF51-7D400C1856E8}"/>
              </a:ext>
            </a:extLst>
          </p:cNvPr>
          <p:cNvSpPr txBox="1"/>
          <p:nvPr/>
        </p:nvSpPr>
        <p:spPr>
          <a:xfrm>
            <a:off x="858064" y="4482262"/>
            <a:ext cx="1447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  <a:sym typeface="Wingdings 2" panose="05020102010507070707" pitchFamily="18" charset="2"/>
              </a:rPr>
              <a:t>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  <a:sym typeface="Wingdings 2" panose="05020102010507070707" pitchFamily="18" charset="2"/>
              </a:rPr>
              <a:t>get leader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99BF24BB-8F15-BAA5-F794-167AB7BC347B}"/>
              </a:ext>
            </a:extLst>
          </p:cNvPr>
          <p:cNvSpPr txBox="1"/>
          <p:nvPr/>
        </p:nvSpPr>
        <p:spPr>
          <a:xfrm>
            <a:off x="2409306" y="4482262"/>
            <a:ext cx="9314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  <a:sym typeface="Wingdings 2" panose="05020102010507070707" pitchFamily="18" charset="2"/>
              </a:rPr>
              <a:t>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  <a:sym typeface="Wingdings 2" panose="05020102010507070707" pitchFamily="18" charset="2"/>
              </a:rPr>
              <a:t>write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5874EC1-0CA2-3753-0ABA-A34098ED3D7A}"/>
              </a:ext>
            </a:extLst>
          </p:cNvPr>
          <p:cNvSpPr txBox="1"/>
          <p:nvPr/>
        </p:nvSpPr>
        <p:spPr>
          <a:xfrm>
            <a:off x="3117068" y="2285439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  <a:sym typeface="Wingdings 2" panose="05020102010507070707" pitchFamily="18" charset="2"/>
              </a:rPr>
              <a:t>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  <a:sym typeface="Wingdings 2" panose="05020102010507070707" pitchFamily="18" charset="2"/>
              </a:rPr>
              <a:t>pull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5EE3D7B8-DF2C-9DE4-83F6-231106C577B3}"/>
              </a:ext>
            </a:extLst>
          </p:cNvPr>
          <p:cNvSpPr txBox="1"/>
          <p:nvPr/>
        </p:nvSpPr>
        <p:spPr>
          <a:xfrm>
            <a:off x="4281605" y="2285439"/>
            <a:ext cx="760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  <a:sym typeface="Wingdings 2" panose="05020102010507070707" pitchFamily="18" charset="2"/>
              </a:rPr>
              <a:t>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  <a:sym typeface="Wingdings 2" panose="05020102010507070707" pitchFamily="18" charset="2"/>
              </a:rPr>
              <a:t>ack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32968BCA-E24F-D46B-7AD9-DDFDC0EEC255}"/>
              </a:ext>
            </a:extLst>
          </p:cNvPr>
          <p:cNvSpPr txBox="1"/>
          <p:nvPr/>
        </p:nvSpPr>
        <p:spPr>
          <a:xfrm>
            <a:off x="3781486" y="4482262"/>
            <a:ext cx="760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  <a:sym typeface="Wingdings 2" panose="05020102010507070707" pitchFamily="18" charset="2"/>
              </a:rPr>
              <a:t>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  <a:sym typeface="Wingdings 2" panose="05020102010507070707" pitchFamily="18" charset="2"/>
              </a:rPr>
              <a:t>ack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B92934F1-DDE6-461E-7A88-E2583C630003}"/>
              </a:ext>
            </a:extLst>
          </p:cNvPr>
          <p:cNvSpPr txBox="1"/>
          <p:nvPr/>
        </p:nvSpPr>
        <p:spPr>
          <a:xfrm>
            <a:off x="6353130" y="1338920"/>
            <a:ext cx="468900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ea"/>
              <a:buAutoNum type="circleNumDbPlain"/>
            </a:pP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Producer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询问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Kafka Cluster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，得到特定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Topic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的特定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Partition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的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Leader 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。</a:t>
            </a:r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342900" indent="-342900">
              <a:buFont typeface="+mj-ea"/>
              <a:buAutoNum type="circleNumDbPlain"/>
            </a:pPr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342900" indent="-342900">
              <a:buFont typeface="+mj-ea"/>
              <a:buAutoNum type="circleNumDbPlain"/>
            </a:pP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Producer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把数据发给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Leader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Leader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把数据写入本地磁盘。</a:t>
            </a:r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342900" indent="-342900">
              <a:buFont typeface="+mj-ea"/>
              <a:buAutoNum type="circleNumDbPlain"/>
            </a:pPr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342900" indent="-342900">
              <a:buFont typeface="+mj-ea"/>
              <a:buAutoNum type="circleNumDbPlain"/>
            </a:pP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Follower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从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Leader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拉取数据，把数据写入本地磁盘。</a:t>
            </a:r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342900" indent="-342900">
              <a:buFont typeface="+mj-ea"/>
              <a:buAutoNum type="circleNumDbPlain"/>
            </a:pPr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342900" indent="-342900">
              <a:buFont typeface="+mj-ea"/>
              <a:buAutoNum type="circleNumDbPlain"/>
            </a:pP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Follower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向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Leader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返回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ACK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，确认成功。</a:t>
            </a:r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342900" indent="-342900">
              <a:buFont typeface="+mj-ea"/>
              <a:buAutoNum type="circleNumDbPlain"/>
            </a:pPr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342900" indent="-342900">
              <a:buFont typeface="+mj-ea"/>
              <a:buAutoNum type="circleNumDbPlain"/>
            </a:pP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Leader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向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Producer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返回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ACK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，确认成功。</a:t>
            </a:r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300109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0AD893-5191-EB15-24FE-4C02F79A2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消息的顺序问题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F89DFD6-6C28-8D04-B43E-3DA3B941FD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lnSpc>
                <a:spcPct val="120000"/>
              </a:lnSpc>
            </a:pPr>
            <a:r>
              <a:rPr lang="en-US" altLang="zh-CN" dirty="0"/>
              <a:t>Kafka</a:t>
            </a:r>
            <a:r>
              <a:rPr lang="zh-CN" altLang="en-US" dirty="0"/>
              <a:t>只能保证在一个</a:t>
            </a:r>
            <a:r>
              <a:rPr lang="en-US" altLang="zh-CN" dirty="0"/>
              <a:t>partition</a:t>
            </a:r>
            <a:r>
              <a:rPr lang="zh-CN" altLang="en-US" dirty="0"/>
              <a:t>内部消息的</a:t>
            </a:r>
            <a:r>
              <a:rPr lang="en-US" altLang="zh-CN" dirty="0"/>
              <a:t>offset</a:t>
            </a:r>
            <a:r>
              <a:rPr lang="zh-CN" altLang="en-US" dirty="0"/>
              <a:t>顺序和消息的产生顺序是一致的，跨</a:t>
            </a:r>
            <a:r>
              <a:rPr lang="en-US" altLang="zh-CN" dirty="0"/>
              <a:t>partition</a:t>
            </a:r>
            <a:r>
              <a:rPr lang="zh-CN" altLang="en-US" dirty="0"/>
              <a:t>时</a:t>
            </a:r>
            <a:r>
              <a:rPr lang="en-US" altLang="zh-CN" dirty="0"/>
              <a:t>offset</a:t>
            </a:r>
            <a:r>
              <a:rPr lang="zh-CN" altLang="en-US" dirty="0"/>
              <a:t>没有比较的意义</a:t>
            </a:r>
            <a:endParaRPr lang="en-US" altLang="zh-CN" dirty="0"/>
          </a:p>
          <a:p>
            <a:pPr>
              <a:lnSpc>
                <a:spcPct val="120000"/>
              </a:lnSpc>
            </a:pPr>
            <a:r>
              <a:rPr lang="zh-CN" altLang="en-US" dirty="0"/>
              <a:t>同一个用户产生的消息，希望能顺序地被消费，如何实现？比如</a:t>
            </a:r>
            <a:r>
              <a:rPr lang="en-US" altLang="zh-CN" dirty="0"/>
              <a:t>up</a:t>
            </a:r>
            <a:r>
              <a:rPr lang="zh-CN" altLang="en-US" dirty="0"/>
              <a:t>主修改一次</a:t>
            </a:r>
            <a:r>
              <a:rPr lang="zh-CN" altLang="en-US"/>
              <a:t>视频标题对应一</a:t>
            </a:r>
            <a:r>
              <a:rPr lang="zh-CN" altLang="en-US" dirty="0"/>
              <a:t>条消息，消息里以</a:t>
            </a:r>
            <a:r>
              <a:rPr lang="en-US" altLang="zh-CN" dirty="0" err="1"/>
              <a:t>json</a:t>
            </a:r>
            <a:r>
              <a:rPr lang="zh-CN" altLang="en-US" dirty="0"/>
              <a:t>格式存储了</a:t>
            </a:r>
            <a:r>
              <a:rPr lang="en-US" altLang="zh-CN" dirty="0" err="1"/>
              <a:t>userid</a:t>
            </a:r>
            <a:r>
              <a:rPr lang="zh-CN" altLang="en-US" dirty="0"/>
              <a:t>、视频</a:t>
            </a:r>
            <a:r>
              <a:rPr lang="en-US" altLang="zh-CN" dirty="0"/>
              <a:t>ID</a:t>
            </a:r>
            <a:r>
              <a:rPr lang="zh-CN" altLang="en-US" dirty="0"/>
              <a:t>、修改后的视频标题，如果不按顺序消费，则视频最终的标题可能不是用户最后一次指定的标题</a:t>
            </a:r>
            <a:endParaRPr lang="en-US" altLang="zh-CN" dirty="0"/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r>
              <a:rPr lang="zh-CN" altLang="en-US" dirty="0"/>
              <a:t>构建</a:t>
            </a:r>
            <a:r>
              <a:rPr lang="en-US" altLang="zh-CN" dirty="0" err="1"/>
              <a:t>kafka</a:t>
            </a:r>
            <a:r>
              <a:rPr lang="en-US" altLang="zh-CN" dirty="0"/>
              <a:t> message</a:t>
            </a:r>
            <a:r>
              <a:rPr lang="zh-CN" altLang="en-US" dirty="0"/>
              <a:t>时，以</a:t>
            </a:r>
            <a:r>
              <a:rPr lang="en-US" altLang="zh-CN" dirty="0" err="1"/>
              <a:t>userid</a:t>
            </a:r>
            <a:r>
              <a:rPr lang="zh-CN" altLang="en-US" dirty="0"/>
              <a:t>作为</a:t>
            </a:r>
            <a:r>
              <a:rPr lang="en-US" altLang="zh-CN" dirty="0"/>
              <a:t>key</a:t>
            </a:r>
            <a:r>
              <a:rPr lang="zh-CN" altLang="en-US" dirty="0"/>
              <a:t>，</a:t>
            </a:r>
            <a:r>
              <a:rPr lang="en-US" altLang="zh-CN" dirty="0" err="1"/>
              <a:t>kafka</a:t>
            </a:r>
            <a:r>
              <a:rPr lang="zh-CN" altLang="en-US" dirty="0"/>
              <a:t>通过哈希函数确保相同的</a:t>
            </a:r>
            <a:r>
              <a:rPr lang="en-US" altLang="zh-CN" dirty="0"/>
              <a:t>key</a:t>
            </a:r>
            <a:r>
              <a:rPr lang="zh-CN" altLang="en-US" dirty="0"/>
              <a:t>对应到一个确定的</a:t>
            </a:r>
            <a:r>
              <a:rPr lang="en-US" altLang="zh-CN" dirty="0"/>
              <a:t>partition</a:t>
            </a:r>
            <a:r>
              <a:rPr lang="zh-CN" altLang="en-US" dirty="0"/>
              <a:t>。</a:t>
            </a:r>
            <a:endParaRPr lang="en-US" altLang="zh-CN" dirty="0"/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r>
              <a:rPr lang="zh-CN" altLang="en-US" dirty="0"/>
              <a:t>一个</a:t>
            </a:r>
            <a:r>
              <a:rPr lang="en-US" altLang="zh-CN" dirty="0"/>
              <a:t>partition</a:t>
            </a:r>
            <a:r>
              <a:rPr lang="zh-CN" altLang="en-US" dirty="0"/>
              <a:t>对应到的是一个确定的</a:t>
            </a:r>
            <a:r>
              <a:rPr lang="en-US" altLang="zh-CN" dirty="0"/>
              <a:t>consumer</a:t>
            </a:r>
            <a:r>
              <a:rPr lang="zh-CN" altLang="en-US" dirty="0"/>
              <a:t>。从而一个用户产生的所有消息会依次被同一个</a:t>
            </a:r>
            <a:r>
              <a:rPr lang="en-US" altLang="zh-CN" dirty="0"/>
              <a:t>consumer</a:t>
            </a:r>
            <a:r>
              <a:rPr lang="zh-CN" altLang="en-US" dirty="0"/>
              <a:t>消费掉</a:t>
            </a:r>
            <a:endParaRPr lang="en-US" altLang="zh-CN" dirty="0"/>
          </a:p>
          <a:p>
            <a:pPr marL="457200" lvl="1" indent="0">
              <a:lnSpc>
                <a:spcPct val="120000"/>
              </a:lnSpc>
              <a:buNone/>
            </a:pPr>
            <a:r>
              <a:rPr lang="en-US" altLang="zh-CN" dirty="0"/>
              <a:t>*     </a:t>
            </a:r>
            <a:r>
              <a:rPr lang="zh-CN" altLang="en-US" dirty="0"/>
              <a:t>第</a:t>
            </a:r>
            <a:r>
              <a:rPr lang="en-US" altLang="zh-CN" dirty="0"/>
              <a:t>1</a:t>
            </a:r>
            <a:r>
              <a:rPr lang="zh-CN" altLang="en-US" dirty="0"/>
              <a:t>点需要保证</a:t>
            </a:r>
            <a:r>
              <a:rPr lang="en-US" altLang="zh-CN" dirty="0"/>
              <a:t>partition </a:t>
            </a:r>
            <a:r>
              <a:rPr lang="zh-CN" altLang="en-US" dirty="0"/>
              <a:t>数目不发生变化，即所有</a:t>
            </a:r>
            <a:r>
              <a:rPr lang="en-US" altLang="zh-CN" dirty="0"/>
              <a:t>partition</a:t>
            </a:r>
            <a:r>
              <a:rPr lang="zh-CN" altLang="en-US" dirty="0"/>
              <a:t>都正常工作不宕机，且没有新</a:t>
            </a:r>
            <a:r>
              <a:rPr lang="en-US" altLang="zh-CN" dirty="0"/>
              <a:t>partition</a:t>
            </a:r>
            <a:r>
              <a:rPr lang="zh-CN" altLang="en-US" dirty="0"/>
              <a:t>加入；第</a:t>
            </a:r>
            <a:r>
              <a:rPr lang="en-US" altLang="zh-CN" dirty="0"/>
              <a:t>2</a:t>
            </a:r>
            <a:r>
              <a:rPr lang="zh-CN" altLang="en-US" dirty="0"/>
              <a:t>点需要保证所有</a:t>
            </a:r>
            <a:r>
              <a:rPr lang="en-US" altLang="zh-CN" dirty="0"/>
              <a:t>consumer</a:t>
            </a:r>
            <a:r>
              <a:rPr lang="zh-CN" altLang="en-US" dirty="0"/>
              <a:t>一直工作不重启，且没有新</a:t>
            </a:r>
            <a:r>
              <a:rPr lang="en-US" altLang="zh-CN" dirty="0"/>
              <a:t>consumer</a:t>
            </a:r>
            <a:r>
              <a:rPr lang="zh-CN" altLang="en-US" dirty="0"/>
              <a:t>加入。实际上这</a:t>
            </a:r>
            <a:r>
              <a:rPr lang="en-US" altLang="zh-CN" dirty="0"/>
              <a:t>2</a:t>
            </a:r>
            <a:r>
              <a:rPr lang="zh-CN" altLang="en-US" dirty="0"/>
              <a:t>点很难同时保证，所以从业务逻辑上不要依赖</a:t>
            </a:r>
            <a:r>
              <a:rPr lang="en-US" altLang="zh-CN" dirty="0" err="1"/>
              <a:t>kafka</a:t>
            </a:r>
            <a:r>
              <a:rPr lang="zh-CN" altLang="en-US" dirty="0"/>
              <a:t>的顺序性，如果需要保持顺序，额外加一个时间字段，以时间较晚的那一次修改为准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343532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>
            <a:extLst>
              <a:ext uri="{FF2B5EF4-FFF2-40B4-BE49-F238E27FC236}">
                <a16:creationId xmlns:a16="http://schemas.microsoft.com/office/drawing/2014/main" id="{D22B4888-BA9B-48D4-647C-A81D7FCDC92B}"/>
              </a:ext>
            </a:extLst>
          </p:cNvPr>
          <p:cNvSpPr/>
          <p:nvPr/>
        </p:nvSpPr>
        <p:spPr>
          <a:xfrm>
            <a:off x="3220279" y="1843116"/>
            <a:ext cx="6134431" cy="1259101"/>
          </a:xfrm>
          <a:prstGeom prst="rect">
            <a:avLst/>
          </a:prstGeom>
          <a:ln>
            <a:prstDash val="sys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75D74070-FC83-03A0-988B-352B3F7B6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电商秒杀</a:t>
            </a: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0F1E3F9B-A22E-9292-EAAE-333F020160D5}"/>
              </a:ext>
            </a:extLst>
          </p:cNvPr>
          <p:cNvGrpSpPr/>
          <p:nvPr/>
        </p:nvGrpSpPr>
        <p:grpSpPr>
          <a:xfrm>
            <a:off x="3561423" y="1980279"/>
            <a:ext cx="1062945" cy="778824"/>
            <a:chOff x="2377440" y="1761618"/>
            <a:chExt cx="1062945" cy="778824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84FA33BD-CFB5-F440-C0BA-789895FBC25A}"/>
                </a:ext>
              </a:extLst>
            </p:cNvPr>
            <p:cNvSpPr/>
            <p:nvPr/>
          </p:nvSpPr>
          <p:spPr>
            <a:xfrm>
              <a:off x="2377440" y="2130950"/>
              <a:ext cx="1001864" cy="40949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令牌桶</a:t>
              </a:r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40A1F9AA-F8E5-D886-B9DD-338DBC015C0B}"/>
                </a:ext>
              </a:extLst>
            </p:cNvPr>
            <p:cNvSpPr txBox="1"/>
            <p:nvPr/>
          </p:nvSpPr>
          <p:spPr>
            <a:xfrm>
              <a:off x="2401318" y="1761618"/>
              <a:ext cx="10390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channel</a:t>
              </a:r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sp>
        <p:nvSpPr>
          <p:cNvPr id="7" name="流程图: 决策 6">
            <a:extLst>
              <a:ext uri="{FF2B5EF4-FFF2-40B4-BE49-F238E27FC236}">
                <a16:creationId xmlns:a16="http://schemas.microsoft.com/office/drawing/2014/main" id="{C8562625-35D3-1638-6834-70E75F906616}"/>
              </a:ext>
            </a:extLst>
          </p:cNvPr>
          <p:cNvSpPr/>
          <p:nvPr/>
        </p:nvSpPr>
        <p:spPr>
          <a:xfrm>
            <a:off x="5479275" y="2198536"/>
            <a:ext cx="1315941" cy="711642"/>
          </a:xfrm>
          <a:prstGeom prst="flowChartDecisi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减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成功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266A7638-BC6D-47F8-B952-7EFB1955966E}"/>
              </a:ext>
            </a:extLst>
          </p:cNvPr>
          <p:cNvGrpSpPr/>
          <p:nvPr/>
        </p:nvGrpSpPr>
        <p:grpSpPr>
          <a:xfrm>
            <a:off x="9839741" y="1902753"/>
            <a:ext cx="1101256" cy="933875"/>
            <a:chOff x="8925339" y="1709934"/>
            <a:chExt cx="1101256" cy="933875"/>
          </a:xfrm>
        </p:grpSpPr>
        <p:sp>
          <p:nvSpPr>
            <p:cNvPr id="9" name="流程图: 磁盘 8">
              <a:extLst>
                <a:ext uri="{FF2B5EF4-FFF2-40B4-BE49-F238E27FC236}">
                  <a16:creationId xmlns:a16="http://schemas.microsoft.com/office/drawing/2014/main" id="{442EE8EB-ECAE-E29E-F7BA-F43D11B897EB}"/>
                </a:ext>
              </a:extLst>
            </p:cNvPr>
            <p:cNvSpPr/>
            <p:nvPr/>
          </p:nvSpPr>
          <p:spPr>
            <a:xfrm>
              <a:off x="8925339" y="2079266"/>
              <a:ext cx="1101256" cy="564543"/>
            </a:xfrm>
            <a:prstGeom prst="flowChartMagneticDisk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数据库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3D0D1FA9-9517-55E8-DEC7-2F0529739C29}"/>
                </a:ext>
              </a:extLst>
            </p:cNvPr>
            <p:cNvSpPr txBox="1"/>
            <p:nvPr/>
          </p:nvSpPr>
          <p:spPr>
            <a:xfrm>
              <a:off x="8976471" y="1709934"/>
              <a:ext cx="99899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库存减</a:t>
              </a:r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1</a:t>
              </a:r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96D06FC2-222E-10E2-2190-861807759A54}"/>
              </a:ext>
            </a:extLst>
          </p:cNvPr>
          <p:cNvGrpSpPr/>
          <p:nvPr/>
        </p:nvGrpSpPr>
        <p:grpSpPr>
          <a:xfrm>
            <a:off x="7711204" y="1980279"/>
            <a:ext cx="1212549" cy="784183"/>
            <a:chOff x="6281554" y="1761618"/>
            <a:chExt cx="1212549" cy="784183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97C1DBB9-4432-A1FA-3F0C-45084F9880AF}"/>
                </a:ext>
              </a:extLst>
            </p:cNvPr>
            <p:cNvSpPr/>
            <p:nvPr/>
          </p:nvSpPr>
          <p:spPr>
            <a:xfrm>
              <a:off x="6281554" y="2136309"/>
              <a:ext cx="1212549" cy="40949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订单队列</a:t>
              </a: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DA71898D-CA39-A77B-28BD-53F9F728614B}"/>
                </a:ext>
              </a:extLst>
            </p:cNvPr>
            <p:cNvSpPr txBox="1"/>
            <p:nvPr/>
          </p:nvSpPr>
          <p:spPr>
            <a:xfrm>
              <a:off x="6428655" y="1761618"/>
              <a:ext cx="10390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channel</a:t>
              </a:r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sp>
        <p:nvSpPr>
          <p:cNvPr id="15" name="文本框 14">
            <a:extLst>
              <a:ext uri="{FF2B5EF4-FFF2-40B4-BE49-F238E27FC236}">
                <a16:creationId xmlns:a16="http://schemas.microsoft.com/office/drawing/2014/main" id="{42385E29-FA65-E9A6-3C37-211AC2E93FB7}"/>
              </a:ext>
            </a:extLst>
          </p:cNvPr>
          <p:cNvSpPr txBox="1"/>
          <p:nvPr/>
        </p:nvSpPr>
        <p:spPr>
          <a:xfrm>
            <a:off x="1075775" y="2369691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用户发起秒杀</a:t>
            </a:r>
          </a:p>
        </p:txBody>
      </p: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1A319B81-3941-7A85-8623-F0D2607132D9}"/>
              </a:ext>
            </a:extLst>
          </p:cNvPr>
          <p:cNvCxnSpPr>
            <a:stCxn id="15" idx="3"/>
            <a:endCxn id="4" idx="1"/>
          </p:cNvCxnSpPr>
          <p:nvPr/>
        </p:nvCxnSpPr>
        <p:spPr>
          <a:xfrm>
            <a:off x="2645435" y="2554357"/>
            <a:ext cx="91598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FD3A35DC-9633-EE75-CB41-5A81CD5D3FA2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6795216" y="2554357"/>
            <a:ext cx="915988" cy="535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FFBF9068-1DD4-E8BF-D706-478977B8B8B6}"/>
              </a:ext>
            </a:extLst>
          </p:cNvPr>
          <p:cNvCxnSpPr>
            <a:cxnSpLocks/>
            <a:stCxn id="4" idx="3"/>
            <a:endCxn id="7" idx="1"/>
          </p:cNvCxnSpPr>
          <p:nvPr/>
        </p:nvCxnSpPr>
        <p:spPr>
          <a:xfrm>
            <a:off x="4563287" y="2554357"/>
            <a:ext cx="91598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F6206072-3C4B-FA8F-77E0-09C9FD36DCD3}"/>
              </a:ext>
            </a:extLst>
          </p:cNvPr>
          <p:cNvCxnSpPr>
            <a:cxnSpLocks/>
            <a:stCxn id="8" idx="3"/>
            <a:endCxn id="9" idx="2"/>
          </p:cNvCxnSpPr>
          <p:nvPr/>
        </p:nvCxnSpPr>
        <p:spPr>
          <a:xfrm flipV="1">
            <a:off x="8923753" y="2554357"/>
            <a:ext cx="915988" cy="535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" name="思想气泡: 云 27">
            <a:extLst>
              <a:ext uri="{FF2B5EF4-FFF2-40B4-BE49-F238E27FC236}">
                <a16:creationId xmlns:a16="http://schemas.microsoft.com/office/drawing/2014/main" id="{3EB4B66A-DC9C-1235-30C9-E392BF07E4B3}"/>
              </a:ext>
            </a:extLst>
          </p:cNvPr>
          <p:cNvSpPr/>
          <p:nvPr/>
        </p:nvSpPr>
        <p:spPr>
          <a:xfrm>
            <a:off x="3839718" y="3296357"/>
            <a:ext cx="2568272" cy="739463"/>
          </a:xfrm>
          <a:prstGeom prst="cloudCallout">
            <a:avLst>
              <a:gd name="adj1" fmla="val -15725"/>
              <a:gd name="adj2" fmla="val 43683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Token</a:t>
            </a:r>
            <a:r>
              <a:rPr lang="zh-CN" altLang="en-US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减</a:t>
            </a:r>
            <a:r>
              <a:rPr lang="en-US" altLang="zh-CN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</a:t>
            </a:r>
            <a:r>
              <a:rPr lang="zh-CN" altLang="en-US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非常轻量，支持极高的并发</a:t>
            </a:r>
          </a:p>
        </p:txBody>
      </p:sp>
      <p:sp>
        <p:nvSpPr>
          <p:cNvPr id="29" name="思想气泡: 云 28">
            <a:extLst>
              <a:ext uri="{FF2B5EF4-FFF2-40B4-BE49-F238E27FC236}">
                <a16:creationId xmlns:a16="http://schemas.microsoft.com/office/drawing/2014/main" id="{B1450B25-372D-804C-9565-2E983920CCE8}"/>
              </a:ext>
            </a:extLst>
          </p:cNvPr>
          <p:cNvSpPr/>
          <p:nvPr/>
        </p:nvSpPr>
        <p:spPr>
          <a:xfrm>
            <a:off x="7093702" y="3302402"/>
            <a:ext cx="2568272" cy="739463"/>
          </a:xfrm>
          <a:prstGeom prst="cloudCallout">
            <a:avLst>
              <a:gd name="adj1" fmla="val -15725"/>
              <a:gd name="adj2" fmla="val 43683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写库操作由并行改为串行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3026210D-0783-2D24-9B4B-3D3DDF80CC0C}"/>
              </a:ext>
            </a:extLst>
          </p:cNvPr>
          <p:cNvSpPr txBox="1"/>
          <p:nvPr/>
        </p:nvSpPr>
        <p:spPr>
          <a:xfrm>
            <a:off x="5848912" y="1657444"/>
            <a:ext cx="877163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单进程</a:t>
            </a: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71105DD4-7D0B-081D-4F51-74E4CD4A14A9}"/>
              </a:ext>
            </a:extLst>
          </p:cNvPr>
          <p:cNvSpPr/>
          <p:nvPr/>
        </p:nvSpPr>
        <p:spPr>
          <a:xfrm>
            <a:off x="3220279" y="4439013"/>
            <a:ext cx="6134431" cy="1199465"/>
          </a:xfrm>
          <a:prstGeom prst="rect">
            <a:avLst/>
          </a:prstGeom>
          <a:ln>
            <a:prstDash val="sys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FCBD0E63-98B6-0655-DD21-62F028D7367F}"/>
              </a:ext>
            </a:extLst>
          </p:cNvPr>
          <p:cNvSpPr/>
          <p:nvPr/>
        </p:nvSpPr>
        <p:spPr>
          <a:xfrm>
            <a:off x="3561423" y="4885872"/>
            <a:ext cx="1001864" cy="40949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令牌桶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4C7BB49B-04F6-D57C-38AA-AE4A55FA0508}"/>
              </a:ext>
            </a:extLst>
          </p:cNvPr>
          <p:cNvSpPr txBox="1"/>
          <p:nvPr/>
        </p:nvSpPr>
        <p:spPr>
          <a:xfrm>
            <a:off x="3750089" y="4516540"/>
            <a:ext cx="7094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redis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6" name="流程图: 决策 35">
            <a:extLst>
              <a:ext uri="{FF2B5EF4-FFF2-40B4-BE49-F238E27FC236}">
                <a16:creationId xmlns:a16="http://schemas.microsoft.com/office/drawing/2014/main" id="{6EEEB739-5F35-C137-EA8C-E428F5A31966}"/>
              </a:ext>
            </a:extLst>
          </p:cNvPr>
          <p:cNvSpPr/>
          <p:nvPr/>
        </p:nvSpPr>
        <p:spPr>
          <a:xfrm>
            <a:off x="5479275" y="4734797"/>
            <a:ext cx="1315941" cy="711642"/>
          </a:xfrm>
          <a:prstGeom prst="flowChartDecisi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减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成功</a:t>
            </a:r>
          </a:p>
        </p:txBody>
      </p: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86007243-2A9A-C146-653F-FF0E5882C3E4}"/>
              </a:ext>
            </a:extLst>
          </p:cNvPr>
          <p:cNvGrpSpPr/>
          <p:nvPr/>
        </p:nvGrpSpPr>
        <p:grpSpPr>
          <a:xfrm>
            <a:off x="9839741" y="4439014"/>
            <a:ext cx="1101256" cy="933875"/>
            <a:chOff x="8925339" y="1709934"/>
            <a:chExt cx="1101256" cy="933875"/>
          </a:xfrm>
        </p:grpSpPr>
        <p:sp>
          <p:nvSpPr>
            <p:cNvPr id="38" name="流程图: 磁盘 37">
              <a:extLst>
                <a:ext uri="{FF2B5EF4-FFF2-40B4-BE49-F238E27FC236}">
                  <a16:creationId xmlns:a16="http://schemas.microsoft.com/office/drawing/2014/main" id="{0DA5334B-05E9-429F-2BAC-8F9A2FE4BBA3}"/>
                </a:ext>
              </a:extLst>
            </p:cNvPr>
            <p:cNvSpPr/>
            <p:nvPr/>
          </p:nvSpPr>
          <p:spPr>
            <a:xfrm>
              <a:off x="8925339" y="2079266"/>
              <a:ext cx="1101256" cy="564543"/>
            </a:xfrm>
            <a:prstGeom prst="flowChartMagneticDisk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数据库</a:t>
              </a: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9FADEBD5-119A-01B7-3A7E-00C444D003CB}"/>
                </a:ext>
              </a:extLst>
            </p:cNvPr>
            <p:cNvSpPr txBox="1"/>
            <p:nvPr/>
          </p:nvSpPr>
          <p:spPr>
            <a:xfrm>
              <a:off x="8976471" y="1709934"/>
              <a:ext cx="99899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库存减</a:t>
              </a:r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1</a:t>
              </a:r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sp>
        <p:nvSpPr>
          <p:cNvPr id="41" name="矩形 40">
            <a:extLst>
              <a:ext uri="{FF2B5EF4-FFF2-40B4-BE49-F238E27FC236}">
                <a16:creationId xmlns:a16="http://schemas.microsoft.com/office/drawing/2014/main" id="{D17BCCA3-F4BA-E667-F066-25690BD5F22E}"/>
              </a:ext>
            </a:extLst>
          </p:cNvPr>
          <p:cNvSpPr/>
          <p:nvPr/>
        </p:nvSpPr>
        <p:spPr>
          <a:xfrm>
            <a:off x="7711204" y="4891231"/>
            <a:ext cx="1212549" cy="40949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订单队列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A437E71E-A1D0-200B-B544-2E80DB98349B}"/>
              </a:ext>
            </a:extLst>
          </p:cNvPr>
          <p:cNvSpPr txBox="1"/>
          <p:nvPr/>
        </p:nvSpPr>
        <p:spPr>
          <a:xfrm>
            <a:off x="7937566" y="4516540"/>
            <a:ext cx="759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kafka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24A9D186-6050-FB29-3842-428F12EA5B20}"/>
              </a:ext>
            </a:extLst>
          </p:cNvPr>
          <p:cNvSpPr txBox="1"/>
          <p:nvPr/>
        </p:nvSpPr>
        <p:spPr>
          <a:xfrm>
            <a:off x="1075775" y="4905952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用户发起秒杀</a:t>
            </a:r>
          </a:p>
        </p:txBody>
      </p:sp>
      <p:cxnSp>
        <p:nvCxnSpPr>
          <p:cNvPr id="44" name="直接箭头连接符 43">
            <a:extLst>
              <a:ext uri="{FF2B5EF4-FFF2-40B4-BE49-F238E27FC236}">
                <a16:creationId xmlns:a16="http://schemas.microsoft.com/office/drawing/2014/main" id="{156981B0-936B-F0C7-8A1E-A13BD2BE2247}"/>
              </a:ext>
            </a:extLst>
          </p:cNvPr>
          <p:cNvCxnSpPr>
            <a:stCxn id="43" idx="3"/>
            <a:endCxn id="34" idx="1"/>
          </p:cNvCxnSpPr>
          <p:nvPr/>
        </p:nvCxnSpPr>
        <p:spPr>
          <a:xfrm>
            <a:off x="2645435" y="5090618"/>
            <a:ext cx="91598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5" name="直接箭头连接符 44">
            <a:extLst>
              <a:ext uri="{FF2B5EF4-FFF2-40B4-BE49-F238E27FC236}">
                <a16:creationId xmlns:a16="http://schemas.microsoft.com/office/drawing/2014/main" id="{48E4DD65-6371-9DA7-07FD-EEC4BD709AB7}"/>
              </a:ext>
            </a:extLst>
          </p:cNvPr>
          <p:cNvCxnSpPr>
            <a:cxnSpLocks/>
            <a:stCxn id="36" idx="3"/>
            <a:endCxn id="41" idx="1"/>
          </p:cNvCxnSpPr>
          <p:nvPr/>
        </p:nvCxnSpPr>
        <p:spPr>
          <a:xfrm>
            <a:off x="6795216" y="5090618"/>
            <a:ext cx="915988" cy="535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6" name="直接箭头连接符 45">
            <a:extLst>
              <a:ext uri="{FF2B5EF4-FFF2-40B4-BE49-F238E27FC236}">
                <a16:creationId xmlns:a16="http://schemas.microsoft.com/office/drawing/2014/main" id="{39C124DC-FB34-B11C-B89A-C56A2A407631}"/>
              </a:ext>
            </a:extLst>
          </p:cNvPr>
          <p:cNvCxnSpPr>
            <a:cxnSpLocks/>
            <a:stCxn id="34" idx="3"/>
            <a:endCxn id="36" idx="1"/>
          </p:cNvCxnSpPr>
          <p:nvPr/>
        </p:nvCxnSpPr>
        <p:spPr>
          <a:xfrm>
            <a:off x="4563287" y="5090618"/>
            <a:ext cx="91598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7" name="直接箭头连接符 46">
            <a:extLst>
              <a:ext uri="{FF2B5EF4-FFF2-40B4-BE49-F238E27FC236}">
                <a16:creationId xmlns:a16="http://schemas.microsoft.com/office/drawing/2014/main" id="{593E42D4-41EC-892F-C4A6-8F27EC446D2D}"/>
              </a:ext>
            </a:extLst>
          </p:cNvPr>
          <p:cNvCxnSpPr>
            <a:cxnSpLocks/>
            <a:stCxn id="41" idx="3"/>
            <a:endCxn id="38" idx="2"/>
          </p:cNvCxnSpPr>
          <p:nvPr/>
        </p:nvCxnSpPr>
        <p:spPr>
          <a:xfrm flipV="1">
            <a:off x="8923753" y="5090618"/>
            <a:ext cx="915988" cy="535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8" name="文本框 47">
            <a:extLst>
              <a:ext uri="{FF2B5EF4-FFF2-40B4-BE49-F238E27FC236}">
                <a16:creationId xmlns:a16="http://schemas.microsoft.com/office/drawing/2014/main" id="{A18023EE-59C3-BC50-63E8-52FB57ACAE6E}"/>
              </a:ext>
            </a:extLst>
          </p:cNvPr>
          <p:cNvSpPr txBox="1"/>
          <p:nvPr/>
        </p:nvSpPr>
        <p:spPr>
          <a:xfrm>
            <a:off x="5929023" y="4255308"/>
            <a:ext cx="877163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分布式</a:t>
            </a:r>
          </a:p>
        </p:txBody>
      </p:sp>
    </p:spTree>
    <p:extLst>
      <p:ext uri="{BB962C8B-B14F-4D97-AF65-F5344CB8AC3E}">
        <p14:creationId xmlns:p14="http://schemas.microsoft.com/office/powerpoint/2010/main" val="3981797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02240CE-99D6-6AF2-E89A-9AF9B1B41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消息队列模型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3396AF1-830D-08BB-7789-84CACE93112F}"/>
              </a:ext>
            </a:extLst>
          </p:cNvPr>
          <p:cNvSpPr/>
          <p:nvPr/>
        </p:nvSpPr>
        <p:spPr>
          <a:xfrm>
            <a:off x="4404294" y="2268030"/>
            <a:ext cx="3549789" cy="88644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queue</a:t>
            </a:r>
          </a:p>
          <a:p>
            <a:pPr algn="ctr"/>
            <a:endParaRPr lang="en-US" altLang="zh-CN" dirty="0"/>
          </a:p>
          <a:p>
            <a:pPr algn="ctr"/>
            <a:endParaRPr lang="zh-CN" altLang="en-US" dirty="0"/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1C0CEA94-C6DC-A317-3378-EDA426214E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3656516"/>
              </p:ext>
            </p:extLst>
          </p:nvPr>
        </p:nvGraphicFramePr>
        <p:xfrm>
          <a:off x="4739188" y="2609687"/>
          <a:ext cx="2880000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0000">
                  <a:extLst>
                    <a:ext uri="{9D8B030D-6E8A-4147-A177-3AD203B41FA5}">
                      <a16:colId xmlns:a16="http://schemas.microsoft.com/office/drawing/2014/main" val="1812831997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1735334562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338097455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3999954665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693978140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1312413969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1463297585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61364226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8514014"/>
                  </a:ext>
                </a:extLst>
              </a:tr>
            </a:tbl>
          </a:graphicData>
        </a:graphic>
      </p:graphicFrame>
      <p:sp>
        <p:nvSpPr>
          <p:cNvPr id="6" name="文本框 5">
            <a:extLst>
              <a:ext uri="{FF2B5EF4-FFF2-40B4-BE49-F238E27FC236}">
                <a16:creationId xmlns:a16="http://schemas.microsoft.com/office/drawing/2014/main" id="{26D01044-ED90-F7D4-00E8-712F46F76F4E}"/>
              </a:ext>
            </a:extLst>
          </p:cNvPr>
          <p:cNvSpPr txBox="1"/>
          <p:nvPr/>
        </p:nvSpPr>
        <p:spPr>
          <a:xfrm>
            <a:off x="5364702" y="1898698"/>
            <a:ext cx="1753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server (broker)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436F80D1-88E9-E4CC-146F-9F1ABEACEB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3259094"/>
              </p:ext>
            </p:extLst>
          </p:nvPr>
        </p:nvGraphicFramePr>
        <p:xfrm>
          <a:off x="1524294" y="4538978"/>
          <a:ext cx="1080000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0000">
                  <a:extLst>
                    <a:ext uri="{9D8B030D-6E8A-4147-A177-3AD203B41FA5}">
                      <a16:colId xmlns:a16="http://schemas.microsoft.com/office/drawing/2014/main" val="1812831997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1735334562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33809745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8514014"/>
                  </a:ext>
                </a:extLst>
              </a:tr>
            </a:tbl>
          </a:graphicData>
        </a:graphic>
      </p:graphicFrame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7956D32D-3068-05B2-3950-96B5CA9783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1119991"/>
              </p:ext>
            </p:extLst>
          </p:nvPr>
        </p:nvGraphicFramePr>
        <p:xfrm>
          <a:off x="3324294" y="4538978"/>
          <a:ext cx="1080000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0000">
                  <a:extLst>
                    <a:ext uri="{9D8B030D-6E8A-4147-A177-3AD203B41FA5}">
                      <a16:colId xmlns:a16="http://schemas.microsoft.com/office/drawing/2014/main" val="1812831997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1735334562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33809745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8514014"/>
                  </a:ext>
                </a:extLst>
              </a:tr>
            </a:tbl>
          </a:graphicData>
        </a:graphic>
      </p:graphicFrame>
      <p:sp>
        <p:nvSpPr>
          <p:cNvPr id="9" name="文本框 8">
            <a:extLst>
              <a:ext uri="{FF2B5EF4-FFF2-40B4-BE49-F238E27FC236}">
                <a16:creationId xmlns:a16="http://schemas.microsoft.com/office/drawing/2014/main" id="{2E761440-9AA1-02F5-6919-8026A78D0C21}"/>
              </a:ext>
            </a:extLst>
          </p:cNvPr>
          <p:cNvSpPr txBox="1"/>
          <p:nvPr/>
        </p:nvSpPr>
        <p:spPr>
          <a:xfrm>
            <a:off x="1420464" y="4909818"/>
            <a:ext cx="1287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producer1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BBE1584-8DE6-E120-D90D-B544B5910172}"/>
              </a:ext>
            </a:extLst>
          </p:cNvPr>
          <p:cNvSpPr txBox="1"/>
          <p:nvPr/>
        </p:nvSpPr>
        <p:spPr>
          <a:xfrm>
            <a:off x="3220464" y="4909818"/>
            <a:ext cx="1287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producer2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graphicFrame>
        <p:nvGraphicFramePr>
          <p:cNvPr id="11" name="表格 10">
            <a:extLst>
              <a:ext uri="{FF2B5EF4-FFF2-40B4-BE49-F238E27FC236}">
                <a16:creationId xmlns:a16="http://schemas.microsoft.com/office/drawing/2014/main" id="{E88EC7ED-E19D-857B-7503-A6E2DA41B1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6220655"/>
              </p:ext>
            </p:extLst>
          </p:nvPr>
        </p:nvGraphicFramePr>
        <p:xfrm>
          <a:off x="6003941" y="4538978"/>
          <a:ext cx="720000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0000">
                  <a:extLst>
                    <a:ext uri="{9D8B030D-6E8A-4147-A177-3AD203B41FA5}">
                      <a16:colId xmlns:a16="http://schemas.microsoft.com/office/drawing/2014/main" val="1812831997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17353345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8514014"/>
                  </a:ext>
                </a:extLst>
              </a:tr>
            </a:tbl>
          </a:graphicData>
        </a:graphic>
      </p:graphicFrame>
      <p:graphicFrame>
        <p:nvGraphicFramePr>
          <p:cNvPr id="12" name="表格 11">
            <a:extLst>
              <a:ext uri="{FF2B5EF4-FFF2-40B4-BE49-F238E27FC236}">
                <a16:creationId xmlns:a16="http://schemas.microsoft.com/office/drawing/2014/main" id="{01270853-95CE-143D-45F6-11C31DDA4A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74601"/>
              </p:ext>
            </p:extLst>
          </p:nvPr>
        </p:nvGraphicFramePr>
        <p:xfrm>
          <a:off x="7803941" y="4538978"/>
          <a:ext cx="720000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0000">
                  <a:extLst>
                    <a:ext uri="{9D8B030D-6E8A-4147-A177-3AD203B41FA5}">
                      <a16:colId xmlns:a16="http://schemas.microsoft.com/office/drawing/2014/main" val="1812831997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17353345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8514014"/>
                  </a:ext>
                </a:extLst>
              </a:tr>
            </a:tbl>
          </a:graphicData>
        </a:graphic>
      </p:graphicFrame>
      <p:sp>
        <p:nvSpPr>
          <p:cNvPr id="13" name="文本框 12">
            <a:extLst>
              <a:ext uri="{FF2B5EF4-FFF2-40B4-BE49-F238E27FC236}">
                <a16:creationId xmlns:a16="http://schemas.microsoft.com/office/drawing/2014/main" id="{6998937B-EFAF-5BC5-B2E0-868AB7008FBD}"/>
              </a:ext>
            </a:extLst>
          </p:cNvPr>
          <p:cNvSpPr txBox="1"/>
          <p:nvPr/>
        </p:nvSpPr>
        <p:spPr>
          <a:xfrm>
            <a:off x="5688481" y="4898226"/>
            <a:ext cx="1375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consumer1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A3D43CA-58E0-ABCF-ACB9-67A6996F0FAE}"/>
              </a:ext>
            </a:extLst>
          </p:cNvPr>
          <p:cNvSpPr txBox="1"/>
          <p:nvPr/>
        </p:nvSpPr>
        <p:spPr>
          <a:xfrm>
            <a:off x="7488481" y="4898226"/>
            <a:ext cx="1375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consumer2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graphicFrame>
        <p:nvGraphicFramePr>
          <p:cNvPr id="15" name="表格 14">
            <a:extLst>
              <a:ext uri="{FF2B5EF4-FFF2-40B4-BE49-F238E27FC236}">
                <a16:creationId xmlns:a16="http://schemas.microsoft.com/office/drawing/2014/main" id="{E1431013-E16C-7411-C824-D669B1E061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6444568"/>
              </p:ext>
            </p:extLst>
          </p:nvPr>
        </p:nvGraphicFramePr>
        <p:xfrm>
          <a:off x="9707486" y="4538978"/>
          <a:ext cx="720000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0000">
                  <a:extLst>
                    <a:ext uri="{9D8B030D-6E8A-4147-A177-3AD203B41FA5}">
                      <a16:colId xmlns:a16="http://schemas.microsoft.com/office/drawing/2014/main" val="1812831997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17353345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8514014"/>
                  </a:ext>
                </a:extLst>
              </a:tr>
            </a:tbl>
          </a:graphicData>
        </a:graphic>
      </p:graphicFrame>
      <p:sp>
        <p:nvSpPr>
          <p:cNvPr id="16" name="文本框 15">
            <a:extLst>
              <a:ext uri="{FF2B5EF4-FFF2-40B4-BE49-F238E27FC236}">
                <a16:creationId xmlns:a16="http://schemas.microsoft.com/office/drawing/2014/main" id="{62F027E0-266D-DD31-D133-BA16D146BBC7}"/>
              </a:ext>
            </a:extLst>
          </p:cNvPr>
          <p:cNvSpPr txBox="1"/>
          <p:nvPr/>
        </p:nvSpPr>
        <p:spPr>
          <a:xfrm>
            <a:off x="9392026" y="4898226"/>
            <a:ext cx="1375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consumer3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1A97BC84-A2CD-01A4-9016-B4B5E2777A41}"/>
              </a:ext>
            </a:extLst>
          </p:cNvPr>
          <p:cNvCxnSpPr/>
          <p:nvPr/>
        </p:nvCxnSpPr>
        <p:spPr>
          <a:xfrm flipV="1">
            <a:off x="2048416" y="3154479"/>
            <a:ext cx="2647368" cy="138449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B1D16AC8-9B7F-204E-3354-CB16CC398233}"/>
              </a:ext>
            </a:extLst>
          </p:cNvPr>
          <p:cNvCxnSpPr>
            <a:cxnSpLocks/>
            <a:stCxn id="8" idx="0"/>
          </p:cNvCxnSpPr>
          <p:nvPr/>
        </p:nvCxnSpPr>
        <p:spPr>
          <a:xfrm flipV="1">
            <a:off x="3864294" y="3154479"/>
            <a:ext cx="1375107" cy="138449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7FDD468C-C3FB-0B52-A3C7-7C9C6E02898C}"/>
              </a:ext>
            </a:extLst>
          </p:cNvPr>
          <p:cNvCxnSpPr>
            <a:cxnSpLocks/>
            <a:stCxn id="4" idx="2"/>
            <a:endCxn id="11" idx="0"/>
          </p:cNvCxnSpPr>
          <p:nvPr/>
        </p:nvCxnSpPr>
        <p:spPr>
          <a:xfrm>
            <a:off x="6179189" y="3154479"/>
            <a:ext cx="184752" cy="138449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16C56F2B-5C04-8B02-B344-7523551F521D}"/>
              </a:ext>
            </a:extLst>
          </p:cNvPr>
          <p:cNvCxnSpPr>
            <a:cxnSpLocks/>
            <a:endCxn id="12" idx="0"/>
          </p:cNvCxnSpPr>
          <p:nvPr/>
        </p:nvCxnSpPr>
        <p:spPr>
          <a:xfrm>
            <a:off x="6723941" y="3154479"/>
            <a:ext cx="1440000" cy="138449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F552CC78-FBA5-CBE1-72BF-10CD00AE91D1}"/>
              </a:ext>
            </a:extLst>
          </p:cNvPr>
          <p:cNvCxnSpPr>
            <a:cxnSpLocks/>
            <a:endCxn id="15" idx="0"/>
          </p:cNvCxnSpPr>
          <p:nvPr/>
        </p:nvCxnSpPr>
        <p:spPr>
          <a:xfrm>
            <a:off x="7360161" y="3154479"/>
            <a:ext cx="2707325" cy="138449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" name="文本框 21">
            <a:extLst>
              <a:ext uri="{FF2B5EF4-FFF2-40B4-BE49-F238E27FC236}">
                <a16:creationId xmlns:a16="http://schemas.microsoft.com/office/drawing/2014/main" id="{979BD5B7-7C0C-6A47-230C-AF1FF2A577CA}"/>
              </a:ext>
            </a:extLst>
          </p:cNvPr>
          <p:cNvSpPr txBox="1"/>
          <p:nvPr/>
        </p:nvSpPr>
        <p:spPr>
          <a:xfrm>
            <a:off x="6271565" y="3638451"/>
            <a:ext cx="226215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默认分发方式：轮流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1D1E48B6-FC85-AAA1-7454-84106A066DAF}"/>
              </a:ext>
            </a:extLst>
          </p:cNvPr>
          <p:cNvSpPr txBox="1"/>
          <p:nvPr/>
        </p:nvSpPr>
        <p:spPr>
          <a:xfrm>
            <a:off x="3944802" y="5626806"/>
            <a:ext cx="40715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producer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和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consumer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都可以创建队列</a:t>
            </a:r>
          </a:p>
        </p:txBody>
      </p:sp>
    </p:spTree>
    <p:extLst>
      <p:ext uri="{BB962C8B-B14F-4D97-AF65-F5344CB8AC3E}">
        <p14:creationId xmlns:p14="http://schemas.microsoft.com/office/powerpoint/2010/main" val="30682536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>
            <a:extLst>
              <a:ext uri="{FF2B5EF4-FFF2-40B4-BE49-F238E27FC236}">
                <a16:creationId xmlns:a16="http://schemas.microsoft.com/office/drawing/2014/main" id="{E294DB61-9CE6-BBF9-0EF4-C4ABB9782256}"/>
              </a:ext>
            </a:extLst>
          </p:cNvPr>
          <p:cNvSpPr/>
          <p:nvPr/>
        </p:nvSpPr>
        <p:spPr>
          <a:xfrm>
            <a:off x="4627902" y="1956575"/>
            <a:ext cx="5578239" cy="391714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endParaRPr lang="en-US" altLang="zh-CN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endParaRPr lang="en-US" altLang="zh-CN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endParaRPr lang="en-US" altLang="zh-CN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endParaRPr lang="en-US" altLang="zh-CN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endParaRPr lang="en-US" altLang="zh-CN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endParaRPr lang="en-US" altLang="zh-CN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endParaRPr lang="en-US" altLang="zh-CN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endParaRPr lang="en-US" altLang="zh-CN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endParaRPr lang="en-US" altLang="zh-CN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endParaRPr lang="en-US" altLang="zh-CN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endParaRPr lang="en-US" altLang="zh-CN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r>
              <a:rPr lang="zh-CN" altLang="en-US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一个用户进程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0439F7F4-3D90-5226-3710-58D036735C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并发读写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92D70076-650F-F59E-00FD-10512816F6F9}"/>
              </a:ext>
            </a:extLst>
          </p:cNvPr>
          <p:cNvSpPr/>
          <p:nvPr/>
        </p:nvSpPr>
        <p:spPr>
          <a:xfrm>
            <a:off x="1649114" y="3429000"/>
            <a:ext cx="1525331" cy="49213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RabbitMQ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285E1A8-D707-FD7B-BA98-4424E47D6C21}"/>
              </a:ext>
            </a:extLst>
          </p:cNvPr>
          <p:cNvSpPr/>
          <p:nvPr/>
        </p:nvSpPr>
        <p:spPr>
          <a:xfrm>
            <a:off x="5059812" y="2313774"/>
            <a:ext cx="1525331" cy="49213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Channel</a:t>
            </a:r>
          </a:p>
          <a:p>
            <a:pPr algn="ctr"/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66567D8-6703-7F7E-6BBC-953E135161B2}"/>
              </a:ext>
            </a:extLst>
          </p:cNvPr>
          <p:cNvSpPr/>
          <p:nvPr/>
        </p:nvSpPr>
        <p:spPr>
          <a:xfrm>
            <a:off x="5059810" y="3429000"/>
            <a:ext cx="1525331" cy="49213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Channel</a:t>
            </a:r>
          </a:p>
          <a:p>
            <a:pPr algn="ctr"/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DF5661E-D16D-AEDA-D856-02556C0FE26E}"/>
              </a:ext>
            </a:extLst>
          </p:cNvPr>
          <p:cNvSpPr/>
          <p:nvPr/>
        </p:nvSpPr>
        <p:spPr>
          <a:xfrm>
            <a:off x="5059810" y="4544225"/>
            <a:ext cx="1525331" cy="49213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Channel</a:t>
            </a:r>
          </a:p>
          <a:p>
            <a:pPr algn="ctr"/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AAAEAF89-7DAD-B471-B4FF-456ED541F9AF}"/>
              </a:ext>
            </a:extLst>
          </p:cNvPr>
          <p:cNvSpPr/>
          <p:nvPr/>
        </p:nvSpPr>
        <p:spPr>
          <a:xfrm>
            <a:off x="7608020" y="2313774"/>
            <a:ext cx="2242743" cy="49213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Consume/Publish</a:t>
            </a:r>
          </a:p>
          <a:p>
            <a:pPr algn="ctr"/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259A7B9E-A277-1A2B-B7DF-0D9F5F8F44C4}"/>
              </a:ext>
            </a:extLst>
          </p:cNvPr>
          <p:cNvSpPr/>
          <p:nvPr/>
        </p:nvSpPr>
        <p:spPr>
          <a:xfrm>
            <a:off x="7608018" y="3429000"/>
            <a:ext cx="2242743" cy="49213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Consume/Publish</a:t>
            </a:r>
          </a:p>
          <a:p>
            <a:pPr algn="ctr"/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A66E20FC-AE3C-82EA-90A2-FEC875B8E561}"/>
              </a:ext>
            </a:extLst>
          </p:cNvPr>
          <p:cNvSpPr/>
          <p:nvPr/>
        </p:nvSpPr>
        <p:spPr>
          <a:xfrm>
            <a:off x="7608018" y="4544225"/>
            <a:ext cx="2242743" cy="49213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Consume/Publish</a:t>
            </a:r>
          </a:p>
          <a:p>
            <a:pPr algn="ctr"/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1" name="左大括号 10">
            <a:extLst>
              <a:ext uri="{FF2B5EF4-FFF2-40B4-BE49-F238E27FC236}">
                <a16:creationId xmlns:a16="http://schemas.microsoft.com/office/drawing/2014/main" id="{0B45E9C8-F695-D329-E0C8-FCBCEC77FBF8}"/>
              </a:ext>
            </a:extLst>
          </p:cNvPr>
          <p:cNvSpPr/>
          <p:nvPr/>
        </p:nvSpPr>
        <p:spPr>
          <a:xfrm>
            <a:off x="4819567" y="2313774"/>
            <a:ext cx="197454" cy="2722590"/>
          </a:xfrm>
          <a:prstGeom prst="leftBrace">
            <a:avLst>
              <a:gd name="adj1" fmla="val 79112"/>
              <a:gd name="adj2" fmla="val 50000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87B40C28-4881-3D1D-EB3C-D0A7EAAD19DD}"/>
              </a:ext>
            </a:extLst>
          </p:cNvPr>
          <p:cNvCxnSpPr>
            <a:stCxn id="4" idx="3"/>
            <a:endCxn id="11" idx="1"/>
          </p:cNvCxnSpPr>
          <p:nvPr/>
        </p:nvCxnSpPr>
        <p:spPr>
          <a:xfrm flipV="1">
            <a:off x="3174445" y="3675069"/>
            <a:ext cx="1645122" cy="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1C0E9BD5-D6D1-C9AC-D93F-342F68D3EFD6}"/>
              </a:ext>
            </a:extLst>
          </p:cNvPr>
          <p:cNvCxnSpPr>
            <a:cxnSpLocks/>
            <a:stCxn id="8" idx="1"/>
            <a:endCxn id="6" idx="3"/>
          </p:cNvCxnSpPr>
          <p:nvPr/>
        </p:nvCxnSpPr>
        <p:spPr>
          <a:xfrm flipH="1">
            <a:off x="6585141" y="2559844"/>
            <a:ext cx="1022879" cy="111522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23F1356F-EA2A-8819-D096-0421E815CFF3}"/>
              </a:ext>
            </a:extLst>
          </p:cNvPr>
          <p:cNvCxnSpPr>
            <a:cxnSpLocks/>
            <a:stCxn id="9" idx="1"/>
            <a:endCxn id="6" idx="3"/>
          </p:cNvCxnSpPr>
          <p:nvPr/>
        </p:nvCxnSpPr>
        <p:spPr>
          <a:xfrm flipH="1">
            <a:off x="6585141" y="3675070"/>
            <a:ext cx="1022877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CBA044BE-45EF-1CAF-DF31-11523842A5F7}"/>
              </a:ext>
            </a:extLst>
          </p:cNvPr>
          <p:cNvCxnSpPr>
            <a:cxnSpLocks/>
            <a:stCxn id="10" idx="1"/>
            <a:endCxn id="6" idx="3"/>
          </p:cNvCxnSpPr>
          <p:nvPr/>
        </p:nvCxnSpPr>
        <p:spPr>
          <a:xfrm flipH="1" flipV="1">
            <a:off x="6585141" y="3675070"/>
            <a:ext cx="1022877" cy="111522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" name="文本框 21">
            <a:extLst>
              <a:ext uri="{FF2B5EF4-FFF2-40B4-BE49-F238E27FC236}">
                <a16:creationId xmlns:a16="http://schemas.microsoft.com/office/drawing/2014/main" id="{F70A0DD2-3347-333E-551B-210E1749BD36}"/>
              </a:ext>
            </a:extLst>
          </p:cNvPr>
          <p:cNvSpPr txBox="1"/>
          <p:nvPr/>
        </p:nvSpPr>
        <p:spPr>
          <a:xfrm>
            <a:off x="3305887" y="3305737"/>
            <a:ext cx="13822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connection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E710ACF-CEA9-ED06-C918-E7B900BB7AB1}"/>
              </a:ext>
            </a:extLst>
          </p:cNvPr>
          <p:cNvSpPr txBox="1"/>
          <p:nvPr/>
        </p:nvSpPr>
        <p:spPr>
          <a:xfrm>
            <a:off x="703967" y="4428192"/>
            <a:ext cx="376021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一个队列可以对应多个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channel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，它们</a:t>
            </a:r>
            <a:r>
              <a:rPr lang="zh-CN" altLang="en-US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平分这个队列里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的数据。</a:t>
            </a:r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一个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channel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可以有多个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consumer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，它们平分这个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channel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里的数据。</a:t>
            </a:r>
          </a:p>
        </p:txBody>
      </p:sp>
    </p:spTree>
    <p:extLst>
      <p:ext uri="{BB962C8B-B14F-4D97-AF65-F5344CB8AC3E}">
        <p14:creationId xmlns:p14="http://schemas.microsoft.com/office/powerpoint/2010/main" val="4251524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1A19C13-7E89-FF4C-9F61-AE020FD5A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Ack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371F215-DA31-6F99-5EC7-1F15D54048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消费方通过调</a:t>
            </a:r>
            <a:r>
              <a:rPr lang="en-US" altLang="zh-CN" dirty="0"/>
              <a:t>Ack()</a:t>
            </a:r>
            <a:r>
              <a:rPr lang="zh-CN" altLang="en-US" dirty="0"/>
              <a:t>函数告知</a:t>
            </a:r>
            <a:r>
              <a:rPr lang="en-US" altLang="zh-CN" dirty="0"/>
              <a:t>RabbitMQ</a:t>
            </a:r>
            <a:r>
              <a:rPr lang="zh-CN" altLang="en-US" dirty="0"/>
              <a:t>它已经成功消费了某条消息，</a:t>
            </a:r>
            <a:r>
              <a:rPr lang="en-US" altLang="zh-CN" dirty="0"/>
              <a:t>Ack()</a:t>
            </a:r>
            <a:r>
              <a:rPr lang="zh-CN" altLang="en-US" dirty="0"/>
              <a:t>参数为</a:t>
            </a:r>
            <a:r>
              <a:rPr lang="en-US" altLang="zh-CN" dirty="0"/>
              <a:t>true</a:t>
            </a:r>
            <a:r>
              <a:rPr lang="zh-CN" altLang="en-US" dirty="0"/>
              <a:t>时表示此</a:t>
            </a:r>
            <a:r>
              <a:rPr lang="en-US" altLang="zh-CN" dirty="0"/>
              <a:t>channel</a:t>
            </a:r>
            <a:r>
              <a:rPr lang="zh-CN" altLang="en-US" dirty="0"/>
              <a:t>里之前未</a:t>
            </a:r>
            <a:r>
              <a:rPr lang="en-US" altLang="zh-CN" dirty="0"/>
              <a:t>ack</a:t>
            </a:r>
            <a:r>
              <a:rPr lang="zh-CN" altLang="en-US" dirty="0"/>
              <a:t>的消息会一并被</a:t>
            </a:r>
            <a:r>
              <a:rPr lang="en-US" altLang="zh-CN" dirty="0"/>
              <a:t>ack</a:t>
            </a:r>
            <a:r>
              <a:rPr lang="zh-CN" altLang="en-US" dirty="0"/>
              <a:t>（相当于批量</a:t>
            </a:r>
            <a:r>
              <a:rPr lang="en-US" altLang="zh-CN" dirty="0"/>
              <a:t>ack</a:t>
            </a:r>
            <a:r>
              <a:rPr lang="zh-CN" altLang="en-US" dirty="0"/>
              <a:t>）。</a:t>
            </a:r>
            <a:endParaRPr lang="en-US" altLang="zh-CN" dirty="0"/>
          </a:p>
          <a:p>
            <a:r>
              <a:rPr lang="zh-CN" altLang="en-US" dirty="0"/>
              <a:t>可以指定自动</a:t>
            </a:r>
            <a:r>
              <a:rPr lang="en-US" altLang="zh-CN" dirty="0"/>
              <a:t>Ack</a:t>
            </a:r>
            <a:r>
              <a:rPr lang="zh-CN" altLang="en-US" dirty="0"/>
              <a:t>，即将参数</a:t>
            </a:r>
            <a:r>
              <a:rPr lang="en-US" altLang="zh-CN" dirty="0"/>
              <a:t>auto-ack</a:t>
            </a:r>
            <a:r>
              <a:rPr lang="zh-CN" altLang="en-US" dirty="0"/>
              <a:t>设为</a:t>
            </a:r>
            <a:r>
              <a:rPr lang="en-US" altLang="zh-CN" dirty="0"/>
              <a:t>true</a:t>
            </a:r>
            <a:r>
              <a:rPr lang="zh-CN" altLang="en-US" dirty="0"/>
              <a:t>，只要</a:t>
            </a:r>
            <a:r>
              <a:rPr lang="en-US" altLang="zh-CN" dirty="0"/>
              <a:t>RabbitMQ</a:t>
            </a:r>
            <a:r>
              <a:rPr lang="zh-CN" altLang="en-US" dirty="0"/>
              <a:t>把消息发给了</a:t>
            </a:r>
            <a:r>
              <a:rPr lang="en-US" altLang="zh-CN" dirty="0"/>
              <a:t>consumer</a:t>
            </a:r>
            <a:r>
              <a:rPr lang="zh-CN" altLang="en-US" dirty="0"/>
              <a:t>，就会自动把消息标记为</a:t>
            </a:r>
            <a:r>
              <a:rPr lang="en-US" altLang="zh-CN" dirty="0"/>
              <a:t>Ack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如果</a:t>
            </a:r>
            <a:r>
              <a:rPr lang="en-US" altLang="zh-CN" dirty="0"/>
              <a:t>channel</a:t>
            </a:r>
            <a:r>
              <a:rPr lang="zh-CN" altLang="en-US" dirty="0"/>
              <a:t>一直存活未被关闭，则消息从</a:t>
            </a:r>
            <a:r>
              <a:rPr lang="en-US" altLang="zh-CN" dirty="0"/>
              <a:t>RabbitMQ</a:t>
            </a:r>
            <a:r>
              <a:rPr lang="zh-CN" altLang="en-US" dirty="0"/>
              <a:t>里发出来，</a:t>
            </a:r>
            <a:r>
              <a:rPr lang="en-US" altLang="zh-CN" dirty="0"/>
              <a:t>30</a:t>
            </a:r>
            <a:r>
              <a:rPr lang="zh-CN" altLang="en-US" dirty="0"/>
              <a:t>分钟后会被自动</a:t>
            </a:r>
            <a:r>
              <a:rPr lang="en-US" altLang="zh-CN" dirty="0"/>
              <a:t>Ack</a:t>
            </a:r>
            <a:r>
              <a:rPr lang="zh-CN" altLang="en-US" dirty="0"/>
              <a:t>（如果消费方没有显式</a:t>
            </a:r>
            <a:r>
              <a:rPr lang="en-US" altLang="zh-CN" dirty="0"/>
              <a:t>Ack</a:t>
            </a:r>
            <a:r>
              <a:rPr lang="zh-CN" altLang="en-US" dirty="0"/>
              <a:t>）。</a:t>
            </a:r>
            <a:endParaRPr lang="en-US" altLang="zh-CN" dirty="0"/>
          </a:p>
          <a:p>
            <a:r>
              <a:rPr lang="zh-CN" altLang="en-US" dirty="0"/>
              <a:t>消息从</a:t>
            </a:r>
            <a:r>
              <a:rPr lang="en-US" altLang="zh-CN" dirty="0"/>
              <a:t>RabbitMQ</a:t>
            </a:r>
            <a:r>
              <a:rPr lang="zh-CN" altLang="en-US" dirty="0"/>
              <a:t>里发出来，</a:t>
            </a:r>
            <a:r>
              <a:rPr lang="en-US" altLang="zh-CN" dirty="0"/>
              <a:t> 30</a:t>
            </a:r>
            <a:r>
              <a:rPr lang="zh-CN" altLang="en-US" dirty="0"/>
              <a:t>分钟内没有被</a:t>
            </a:r>
            <a:r>
              <a:rPr lang="en-US" altLang="zh-CN" dirty="0"/>
              <a:t>Ack</a:t>
            </a:r>
            <a:r>
              <a:rPr lang="zh-CN" altLang="en-US" dirty="0"/>
              <a:t>，</a:t>
            </a:r>
            <a:r>
              <a:rPr lang="en-US" altLang="zh-CN" dirty="0"/>
              <a:t>channel</a:t>
            </a:r>
            <a:r>
              <a:rPr lang="zh-CN" altLang="en-US" dirty="0"/>
              <a:t>关闭了，则此时消息会再次被放入队列尾部。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59024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C231F4-A8BA-2B39-1FB9-060DED54C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Prefetch</a:t>
            </a:r>
            <a:endParaRPr lang="zh-CN" alt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C8F878D-78A6-D01A-1C27-FDCCE8A85FE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0058" y="1583598"/>
            <a:ext cx="7185736" cy="2474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66F9D77F-023C-9FAB-8DD0-B05E767468F4}"/>
              </a:ext>
            </a:extLst>
          </p:cNvPr>
          <p:cNvSpPr txBox="1"/>
          <p:nvPr/>
        </p:nvSpPr>
        <p:spPr>
          <a:xfrm>
            <a:off x="838200" y="4351072"/>
            <a:ext cx="10515600" cy="12900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prefetch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越少，各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client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负载越均衡，但是网络延时占比重越高，系统吞吐量下降。</a:t>
            </a:r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如果是</a:t>
            </a:r>
            <a:r>
              <a:rPr lang="en-US" altLang="zh-CN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autoAck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即</a:t>
            </a:r>
            <a:r>
              <a:rPr lang="en-US" altLang="zh-CN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noAck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则会忽略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prefetch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设置。只要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server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把消息传给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consumer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，本消息就会被标记为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ack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，而不管它有没有被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consumer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成功消费。</a:t>
            </a:r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12828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392821-4C09-E6D8-0CF8-57D58A7D6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持久化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DC4BB86-6F8F-60AB-4473-BF34684AD4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消息如果想持久化进磁盘，即确保</a:t>
            </a:r>
            <a:r>
              <a:rPr lang="en-US" altLang="zh-CN" dirty="0"/>
              <a:t>RabbitMQ </a:t>
            </a:r>
            <a:r>
              <a:rPr lang="zh-CN" altLang="en-US" dirty="0"/>
              <a:t>重启后消息不丢失，需同时满足</a:t>
            </a:r>
            <a:r>
              <a:rPr lang="en-US" altLang="zh-CN" dirty="0"/>
              <a:t>2</a:t>
            </a:r>
            <a:r>
              <a:rPr lang="zh-CN" altLang="en-US" dirty="0"/>
              <a:t>个条件：队列需要是</a:t>
            </a:r>
            <a:r>
              <a:rPr lang="en-US" altLang="zh-CN" dirty="0"/>
              <a:t>durable</a:t>
            </a:r>
            <a:r>
              <a:rPr lang="zh-CN" altLang="en-US" dirty="0"/>
              <a:t>，消息需要是</a:t>
            </a:r>
            <a:r>
              <a:rPr lang="en-US" altLang="zh-CN" dirty="0"/>
              <a:t>Persistent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en-US" altLang="zh-CN"/>
              <a:t>Transient</a:t>
            </a:r>
            <a:r>
              <a:rPr lang="zh-CN" altLang="en-US" dirty="0"/>
              <a:t>显然意味着更高的吞吐。</a:t>
            </a:r>
            <a:endParaRPr lang="en-US" altLang="zh-CN" dirty="0"/>
          </a:p>
          <a:p>
            <a:r>
              <a:rPr lang="zh-CN" altLang="en-US" dirty="0"/>
              <a:t>另外即使消息设置了</a:t>
            </a:r>
            <a:r>
              <a:rPr lang="en-US" altLang="zh-CN" dirty="0"/>
              <a:t>Persistent</a:t>
            </a:r>
            <a:r>
              <a:rPr lang="zh-CN" altLang="en-US" dirty="0"/>
              <a:t>，消息也不是立即会写入磁盘，中间有缓冲，如果</a:t>
            </a:r>
            <a:r>
              <a:rPr lang="en-US" altLang="zh-CN" dirty="0"/>
              <a:t>broker</a:t>
            </a:r>
            <a:r>
              <a:rPr lang="zh-CN" altLang="en-US" dirty="0"/>
              <a:t>突然挂掉，缓冲里的数据会丢失。</a:t>
            </a:r>
          </a:p>
        </p:txBody>
      </p:sp>
    </p:spTree>
    <p:extLst>
      <p:ext uri="{BB962C8B-B14F-4D97-AF65-F5344CB8AC3E}">
        <p14:creationId xmlns:p14="http://schemas.microsoft.com/office/powerpoint/2010/main" val="8491471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774C3E-49C1-9D0C-0900-3677724826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交换机</a:t>
            </a:r>
          </a:p>
        </p:txBody>
      </p: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4DDA37DC-BD73-2E95-A376-4DD74B8B1F03}"/>
              </a:ext>
            </a:extLst>
          </p:cNvPr>
          <p:cNvGrpSpPr/>
          <p:nvPr/>
        </p:nvGrpSpPr>
        <p:grpSpPr>
          <a:xfrm>
            <a:off x="1468379" y="2209905"/>
            <a:ext cx="8492539" cy="1278903"/>
            <a:chOff x="1468379" y="1790190"/>
            <a:chExt cx="8492539" cy="1278903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FD8C4247-6C0B-E458-DA42-0BA381621B36}"/>
                </a:ext>
              </a:extLst>
            </p:cNvPr>
            <p:cNvSpPr/>
            <p:nvPr/>
          </p:nvSpPr>
          <p:spPr>
            <a:xfrm>
              <a:off x="3917145" y="2182644"/>
              <a:ext cx="3549789" cy="88644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68ED4AE0-70EC-D87F-67CD-764E0FCB77FA}"/>
                </a:ext>
              </a:extLst>
            </p:cNvPr>
            <p:cNvSpPr txBox="1"/>
            <p:nvPr/>
          </p:nvSpPr>
          <p:spPr>
            <a:xfrm>
              <a:off x="1468379" y="2459997"/>
              <a:ext cx="11610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producer</a:t>
              </a:r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09BE660F-5C92-D62C-D3F6-9079EC96F7BC}"/>
                </a:ext>
              </a:extLst>
            </p:cNvPr>
            <p:cNvSpPr txBox="1"/>
            <p:nvPr/>
          </p:nvSpPr>
          <p:spPr>
            <a:xfrm>
              <a:off x="5242627" y="1790190"/>
              <a:ext cx="8862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broker</a:t>
              </a:r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AF5D479B-9C3D-AD51-CCC0-F1FA7C71014B}"/>
                </a:ext>
              </a:extLst>
            </p:cNvPr>
            <p:cNvSpPr/>
            <p:nvPr/>
          </p:nvSpPr>
          <p:spPr>
            <a:xfrm>
              <a:off x="4145413" y="2406917"/>
              <a:ext cx="1179360" cy="47549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Exchange</a:t>
              </a:r>
              <a:endParaRPr lang="zh-CN" altLang="en-US" dirty="0"/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70C14067-1FBE-2BCF-6E0F-24C3758D18B9}"/>
                </a:ext>
              </a:extLst>
            </p:cNvPr>
            <p:cNvSpPr/>
            <p:nvPr/>
          </p:nvSpPr>
          <p:spPr>
            <a:xfrm>
              <a:off x="6046752" y="2406917"/>
              <a:ext cx="1179360" cy="47549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Queue</a:t>
              </a:r>
              <a:endParaRPr lang="zh-CN" altLang="en-US" dirty="0"/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8CA28C5F-CE4C-72A9-4D48-824BBD7DC667}"/>
                </a:ext>
              </a:extLst>
            </p:cNvPr>
            <p:cNvSpPr txBox="1"/>
            <p:nvPr/>
          </p:nvSpPr>
          <p:spPr>
            <a:xfrm>
              <a:off x="8712371" y="2459996"/>
              <a:ext cx="12485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consumer</a:t>
              </a:r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cxnSp>
          <p:nvCxnSpPr>
            <p:cNvPr id="11" name="直接箭头连接符 10">
              <a:extLst>
                <a:ext uri="{FF2B5EF4-FFF2-40B4-BE49-F238E27FC236}">
                  <a16:creationId xmlns:a16="http://schemas.microsoft.com/office/drawing/2014/main" id="{1428CC71-F92F-A26E-FF6C-AD53517A553E}"/>
                </a:ext>
              </a:extLst>
            </p:cNvPr>
            <p:cNvCxnSpPr>
              <a:stCxn id="5" idx="3"/>
              <a:endCxn id="7" idx="1"/>
            </p:cNvCxnSpPr>
            <p:nvPr/>
          </p:nvCxnSpPr>
          <p:spPr>
            <a:xfrm>
              <a:off x="2629402" y="2644663"/>
              <a:ext cx="151601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直接箭头连接符 12">
              <a:extLst>
                <a:ext uri="{FF2B5EF4-FFF2-40B4-BE49-F238E27FC236}">
                  <a16:creationId xmlns:a16="http://schemas.microsoft.com/office/drawing/2014/main" id="{2C91C32D-4ABD-4230-587A-1605D7D0FA14}"/>
                </a:ext>
              </a:extLst>
            </p:cNvPr>
            <p:cNvCxnSpPr>
              <a:cxnSpLocks/>
              <a:stCxn id="8" idx="3"/>
              <a:endCxn id="9" idx="1"/>
            </p:cNvCxnSpPr>
            <p:nvPr/>
          </p:nvCxnSpPr>
          <p:spPr>
            <a:xfrm flipV="1">
              <a:off x="7226112" y="2644662"/>
              <a:ext cx="1486259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直接箭头连接符 15">
              <a:extLst>
                <a:ext uri="{FF2B5EF4-FFF2-40B4-BE49-F238E27FC236}">
                  <a16:creationId xmlns:a16="http://schemas.microsoft.com/office/drawing/2014/main" id="{E53366B2-F79F-3C95-FE40-84B29EC75768}"/>
                </a:ext>
              </a:extLst>
            </p:cNvPr>
            <p:cNvCxnSpPr>
              <a:cxnSpLocks/>
            </p:cNvCxnSpPr>
            <p:nvPr/>
          </p:nvCxnSpPr>
          <p:spPr>
            <a:xfrm>
              <a:off x="5324773" y="2644662"/>
              <a:ext cx="72197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33524E16-AA4E-3D11-A471-C3ED06EC330B}"/>
                </a:ext>
              </a:extLst>
            </p:cNvPr>
            <p:cNvSpPr txBox="1"/>
            <p:nvPr/>
          </p:nvSpPr>
          <p:spPr>
            <a:xfrm>
              <a:off x="5285011" y="2322733"/>
              <a:ext cx="8015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rgbClr val="F76212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direct</a:t>
              </a:r>
              <a:endParaRPr lang="zh-CN" altLang="en-US" dirty="0">
                <a:solidFill>
                  <a:srgbClr val="F76212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ED8656F0-02FA-F2B0-DA38-DA918F1E4978}"/>
              </a:ext>
            </a:extLst>
          </p:cNvPr>
          <p:cNvGrpSpPr/>
          <p:nvPr/>
        </p:nvGrpSpPr>
        <p:grpSpPr>
          <a:xfrm>
            <a:off x="1468379" y="3655711"/>
            <a:ext cx="8619177" cy="2548664"/>
            <a:chOff x="1468379" y="3372975"/>
            <a:chExt cx="8619177" cy="2548664"/>
          </a:xfrm>
        </p:grpSpPr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E71B28ED-BD2D-96E7-2AD6-D5CFC1B2B177}"/>
                </a:ext>
              </a:extLst>
            </p:cNvPr>
            <p:cNvSpPr/>
            <p:nvPr/>
          </p:nvSpPr>
          <p:spPr>
            <a:xfrm>
              <a:off x="3917145" y="3836383"/>
              <a:ext cx="3549789" cy="208525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6259DD53-2049-78E3-279E-4E81C0045F29}"/>
                </a:ext>
              </a:extLst>
            </p:cNvPr>
            <p:cNvSpPr txBox="1"/>
            <p:nvPr/>
          </p:nvSpPr>
          <p:spPr>
            <a:xfrm>
              <a:off x="1468379" y="4692874"/>
              <a:ext cx="11610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producer</a:t>
              </a:r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0AB68B0A-FA33-B508-B4D4-2F6DA1BAB56D}"/>
                </a:ext>
              </a:extLst>
            </p:cNvPr>
            <p:cNvSpPr txBox="1"/>
            <p:nvPr/>
          </p:nvSpPr>
          <p:spPr>
            <a:xfrm>
              <a:off x="5242627" y="3372975"/>
              <a:ext cx="8862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broker</a:t>
              </a:r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6BB26F05-094C-CD0F-6A28-0B3CA9C2BEA4}"/>
                </a:ext>
              </a:extLst>
            </p:cNvPr>
            <p:cNvSpPr/>
            <p:nvPr/>
          </p:nvSpPr>
          <p:spPr>
            <a:xfrm>
              <a:off x="4145413" y="4639794"/>
              <a:ext cx="1179360" cy="47549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Exchange</a:t>
              </a:r>
              <a:endParaRPr lang="zh-CN" altLang="en-US" dirty="0"/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BCC9D78B-0A2D-1EBE-221D-7F19F8190EDE}"/>
                </a:ext>
              </a:extLst>
            </p:cNvPr>
            <p:cNvSpPr/>
            <p:nvPr/>
          </p:nvSpPr>
          <p:spPr>
            <a:xfrm>
              <a:off x="6046752" y="4639794"/>
              <a:ext cx="1179360" cy="47549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Queue2</a:t>
              </a:r>
              <a:endParaRPr lang="zh-CN" altLang="en-US" dirty="0"/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9CB06FA9-1207-27E1-20AF-9237A0383990}"/>
                </a:ext>
              </a:extLst>
            </p:cNvPr>
            <p:cNvSpPr txBox="1"/>
            <p:nvPr/>
          </p:nvSpPr>
          <p:spPr>
            <a:xfrm>
              <a:off x="8712371" y="4692873"/>
              <a:ext cx="137518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consumer2</a:t>
              </a:r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cxnSp>
          <p:nvCxnSpPr>
            <p:cNvPr id="26" name="直接箭头连接符 25">
              <a:extLst>
                <a:ext uri="{FF2B5EF4-FFF2-40B4-BE49-F238E27FC236}">
                  <a16:creationId xmlns:a16="http://schemas.microsoft.com/office/drawing/2014/main" id="{BF53A0A2-1757-1148-2D64-9CCB16C272AD}"/>
                </a:ext>
              </a:extLst>
            </p:cNvPr>
            <p:cNvCxnSpPr>
              <a:stCxn id="21" idx="3"/>
              <a:endCxn id="23" idx="1"/>
            </p:cNvCxnSpPr>
            <p:nvPr/>
          </p:nvCxnSpPr>
          <p:spPr>
            <a:xfrm>
              <a:off x="2629402" y="4877540"/>
              <a:ext cx="151601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直接箭头连接符 26">
              <a:extLst>
                <a:ext uri="{FF2B5EF4-FFF2-40B4-BE49-F238E27FC236}">
                  <a16:creationId xmlns:a16="http://schemas.microsoft.com/office/drawing/2014/main" id="{B099D94A-EEB3-D704-FF1B-7E1698F13FEC}"/>
                </a:ext>
              </a:extLst>
            </p:cNvPr>
            <p:cNvCxnSpPr>
              <a:cxnSpLocks/>
              <a:stCxn id="24" idx="3"/>
              <a:endCxn id="25" idx="1"/>
            </p:cNvCxnSpPr>
            <p:nvPr/>
          </p:nvCxnSpPr>
          <p:spPr>
            <a:xfrm flipV="1">
              <a:off x="7226112" y="4877539"/>
              <a:ext cx="1486259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直接箭头连接符 27">
              <a:extLst>
                <a:ext uri="{FF2B5EF4-FFF2-40B4-BE49-F238E27FC236}">
                  <a16:creationId xmlns:a16="http://schemas.microsoft.com/office/drawing/2014/main" id="{28A2E16D-6596-C790-2624-8448AC66447E}"/>
                </a:ext>
              </a:extLst>
            </p:cNvPr>
            <p:cNvCxnSpPr>
              <a:cxnSpLocks/>
            </p:cNvCxnSpPr>
            <p:nvPr/>
          </p:nvCxnSpPr>
          <p:spPr>
            <a:xfrm>
              <a:off x="5324773" y="4877539"/>
              <a:ext cx="72197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8643B108-24A2-9033-39AF-988FDB75E9E2}"/>
                </a:ext>
              </a:extLst>
            </p:cNvPr>
            <p:cNvSpPr txBox="1"/>
            <p:nvPr/>
          </p:nvSpPr>
          <p:spPr>
            <a:xfrm>
              <a:off x="5201590" y="4271229"/>
              <a:ext cx="8849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rgbClr val="F76212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fanout</a:t>
              </a:r>
              <a:endParaRPr lang="zh-CN" altLang="en-US" dirty="0">
                <a:solidFill>
                  <a:srgbClr val="F76212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920A5591-9D15-EB8F-B152-631E024ACB50}"/>
                </a:ext>
              </a:extLst>
            </p:cNvPr>
            <p:cNvSpPr/>
            <p:nvPr/>
          </p:nvSpPr>
          <p:spPr>
            <a:xfrm>
              <a:off x="6046752" y="4005527"/>
              <a:ext cx="1179360" cy="47549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Queue1</a:t>
              </a:r>
              <a:endParaRPr lang="zh-CN" altLang="en-US" dirty="0"/>
            </a:p>
          </p:txBody>
        </p: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EE4F9FBF-2027-1D6E-3E9D-40E43B7D2AEA}"/>
                </a:ext>
              </a:extLst>
            </p:cNvPr>
            <p:cNvSpPr/>
            <p:nvPr/>
          </p:nvSpPr>
          <p:spPr>
            <a:xfrm>
              <a:off x="6046752" y="5274060"/>
              <a:ext cx="1179360" cy="47549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Queue3</a:t>
              </a:r>
              <a:endParaRPr lang="zh-CN" altLang="en-US" dirty="0"/>
            </a:p>
          </p:txBody>
        </p:sp>
        <p:cxnSp>
          <p:nvCxnSpPr>
            <p:cNvPr id="32" name="直接箭头连接符 31">
              <a:extLst>
                <a:ext uri="{FF2B5EF4-FFF2-40B4-BE49-F238E27FC236}">
                  <a16:creationId xmlns:a16="http://schemas.microsoft.com/office/drawing/2014/main" id="{C01AE041-7DD7-082E-2FA9-3CAF78F11EF2}"/>
                </a:ext>
              </a:extLst>
            </p:cNvPr>
            <p:cNvCxnSpPr>
              <a:cxnSpLocks/>
              <a:endCxn id="30" idx="1"/>
            </p:cNvCxnSpPr>
            <p:nvPr/>
          </p:nvCxnSpPr>
          <p:spPr>
            <a:xfrm flipV="1">
              <a:off x="5324773" y="4243273"/>
              <a:ext cx="721979" cy="634266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直接箭头连接符 32">
              <a:extLst>
                <a:ext uri="{FF2B5EF4-FFF2-40B4-BE49-F238E27FC236}">
                  <a16:creationId xmlns:a16="http://schemas.microsoft.com/office/drawing/2014/main" id="{0C31D93D-FB13-A64A-A8AD-906743D276FA}"/>
                </a:ext>
              </a:extLst>
            </p:cNvPr>
            <p:cNvCxnSpPr>
              <a:cxnSpLocks/>
              <a:stCxn id="23" idx="3"/>
              <a:endCxn id="31" idx="1"/>
            </p:cNvCxnSpPr>
            <p:nvPr/>
          </p:nvCxnSpPr>
          <p:spPr>
            <a:xfrm>
              <a:off x="5324773" y="4877540"/>
              <a:ext cx="721979" cy="634266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2B69A660-E755-C4D4-BBE4-BDC08F4BC4BB}"/>
                </a:ext>
              </a:extLst>
            </p:cNvPr>
            <p:cNvSpPr txBox="1"/>
            <p:nvPr/>
          </p:nvSpPr>
          <p:spPr>
            <a:xfrm>
              <a:off x="8712370" y="5327139"/>
              <a:ext cx="137518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consumer3</a:t>
              </a:r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cxnSp>
          <p:nvCxnSpPr>
            <p:cNvPr id="39" name="直接箭头连接符 38">
              <a:extLst>
                <a:ext uri="{FF2B5EF4-FFF2-40B4-BE49-F238E27FC236}">
                  <a16:creationId xmlns:a16="http://schemas.microsoft.com/office/drawing/2014/main" id="{AE462427-1E7F-068A-9722-35896C3F34E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26112" y="5511805"/>
              <a:ext cx="1486259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36731288-9D91-8F1C-5625-A84F73A47116}"/>
                </a:ext>
              </a:extLst>
            </p:cNvPr>
            <p:cNvSpPr txBox="1"/>
            <p:nvPr/>
          </p:nvSpPr>
          <p:spPr>
            <a:xfrm>
              <a:off x="8712371" y="4040778"/>
              <a:ext cx="137518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consumer1</a:t>
              </a:r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cxnSp>
          <p:nvCxnSpPr>
            <p:cNvPr id="41" name="直接箭头连接符 40">
              <a:extLst>
                <a:ext uri="{FF2B5EF4-FFF2-40B4-BE49-F238E27FC236}">
                  <a16:creationId xmlns:a16="http://schemas.microsoft.com/office/drawing/2014/main" id="{9755BC13-15C6-838F-F129-9FCC3F797C68}"/>
                </a:ext>
              </a:extLst>
            </p:cNvPr>
            <p:cNvCxnSpPr>
              <a:cxnSpLocks/>
              <a:endCxn id="40" idx="1"/>
            </p:cNvCxnSpPr>
            <p:nvPr/>
          </p:nvCxnSpPr>
          <p:spPr>
            <a:xfrm flipV="1">
              <a:off x="7226112" y="4225444"/>
              <a:ext cx="1486259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4" name="文本框 43">
            <a:extLst>
              <a:ext uri="{FF2B5EF4-FFF2-40B4-BE49-F238E27FC236}">
                <a16:creationId xmlns:a16="http://schemas.microsoft.com/office/drawing/2014/main" id="{208F9873-7E5E-A81B-9C33-2D0939FFE451}"/>
              </a:ext>
            </a:extLst>
          </p:cNvPr>
          <p:cNvSpPr txBox="1"/>
          <p:nvPr/>
        </p:nvSpPr>
        <p:spPr>
          <a:xfrm>
            <a:off x="1166913" y="1539792"/>
            <a:ext cx="90376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可以指定消息发送给哪个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Exchange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。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Exchange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为空时使用默认的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Exchange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，即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AMQP Default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direct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类型。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Queue Name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为空时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RabbitMQ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会生成一个随机的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唯一的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队列名。</a:t>
            </a:r>
          </a:p>
        </p:txBody>
      </p:sp>
    </p:spTree>
    <p:extLst>
      <p:ext uri="{BB962C8B-B14F-4D97-AF65-F5344CB8AC3E}">
        <p14:creationId xmlns:p14="http://schemas.microsoft.com/office/powerpoint/2010/main" val="441182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853C5A-479A-0039-AE1B-0879770D9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路由</a:t>
            </a:r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B2A0BA69-4D06-1A13-844A-15323980A167}"/>
              </a:ext>
            </a:extLst>
          </p:cNvPr>
          <p:cNvGrpSpPr/>
          <p:nvPr/>
        </p:nvGrpSpPr>
        <p:grpSpPr>
          <a:xfrm>
            <a:off x="1102736" y="2623945"/>
            <a:ext cx="4266624" cy="3343253"/>
            <a:chOff x="1090757" y="2144783"/>
            <a:chExt cx="4266624" cy="3343253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5CBED3BD-A973-DC9D-FE25-18D0C62A6B26}"/>
                </a:ext>
              </a:extLst>
            </p:cNvPr>
            <p:cNvSpPr/>
            <p:nvPr/>
          </p:nvSpPr>
          <p:spPr>
            <a:xfrm>
              <a:off x="1090757" y="3408037"/>
              <a:ext cx="1508694" cy="81466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Exchange</a:t>
              </a:r>
            </a:p>
            <a:p>
              <a:pPr algn="ctr"/>
              <a:r>
                <a:rPr lang="zh-CN" altLang="en-US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（</a:t>
              </a:r>
              <a:r>
                <a:rPr lang="en-US" altLang="zh-CN" dirty="0">
                  <a:solidFill>
                    <a:srgbClr val="F76212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direct</a:t>
              </a:r>
              <a:r>
                <a:rPr lang="zh-CN" altLang="en-US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）</a:t>
              </a: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7B556C13-E93E-4B1D-B8B7-65B145E977CD}"/>
                </a:ext>
              </a:extLst>
            </p:cNvPr>
            <p:cNvSpPr/>
            <p:nvPr/>
          </p:nvSpPr>
          <p:spPr>
            <a:xfrm>
              <a:off x="4178021" y="2144783"/>
              <a:ext cx="1179360" cy="47549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Queue1</a:t>
              </a:r>
              <a:endParaRPr lang="zh-CN" altLang="en-US" dirty="0"/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EB75EF1D-B939-5270-1C74-8BE9012CEF28}"/>
                </a:ext>
              </a:extLst>
            </p:cNvPr>
            <p:cNvSpPr/>
            <p:nvPr/>
          </p:nvSpPr>
          <p:spPr>
            <a:xfrm>
              <a:off x="4178021" y="3577622"/>
              <a:ext cx="1179360" cy="47549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Queue2</a:t>
              </a:r>
              <a:endParaRPr lang="zh-CN" altLang="en-US" dirty="0"/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755305D4-1908-D127-6CBC-71F65ED370E5}"/>
                </a:ext>
              </a:extLst>
            </p:cNvPr>
            <p:cNvSpPr/>
            <p:nvPr/>
          </p:nvSpPr>
          <p:spPr>
            <a:xfrm>
              <a:off x="4178021" y="5012545"/>
              <a:ext cx="1179360" cy="47549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Queue3</a:t>
              </a:r>
              <a:endParaRPr lang="zh-CN" altLang="en-US" dirty="0"/>
            </a:p>
          </p:txBody>
        </p:sp>
        <p:cxnSp>
          <p:nvCxnSpPr>
            <p:cNvPr id="9" name="直接箭头连接符 8">
              <a:extLst>
                <a:ext uri="{FF2B5EF4-FFF2-40B4-BE49-F238E27FC236}">
                  <a16:creationId xmlns:a16="http://schemas.microsoft.com/office/drawing/2014/main" id="{7C8C3883-0C7F-076F-AD2C-B7D4D2349D14}"/>
                </a:ext>
              </a:extLst>
            </p:cNvPr>
            <p:cNvCxnSpPr>
              <a:stCxn id="4" idx="3"/>
              <a:endCxn id="5" idx="1"/>
            </p:cNvCxnSpPr>
            <p:nvPr/>
          </p:nvCxnSpPr>
          <p:spPr>
            <a:xfrm flipV="1">
              <a:off x="2599451" y="2382529"/>
              <a:ext cx="1578570" cy="143283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直接箭头连接符 9">
              <a:extLst>
                <a:ext uri="{FF2B5EF4-FFF2-40B4-BE49-F238E27FC236}">
                  <a16:creationId xmlns:a16="http://schemas.microsoft.com/office/drawing/2014/main" id="{4EB18FCD-A8EC-781D-E9DE-05C4E6ACEF09}"/>
                </a:ext>
              </a:extLst>
            </p:cNvPr>
            <p:cNvCxnSpPr>
              <a:cxnSpLocks/>
              <a:stCxn id="4" idx="3"/>
              <a:endCxn id="6" idx="1"/>
            </p:cNvCxnSpPr>
            <p:nvPr/>
          </p:nvCxnSpPr>
          <p:spPr>
            <a:xfrm>
              <a:off x="2599451" y="3815368"/>
              <a:ext cx="157857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直接箭头连接符 10">
              <a:extLst>
                <a:ext uri="{FF2B5EF4-FFF2-40B4-BE49-F238E27FC236}">
                  <a16:creationId xmlns:a16="http://schemas.microsoft.com/office/drawing/2014/main" id="{95A68341-30E2-A4EE-8111-74631CB20448}"/>
                </a:ext>
              </a:extLst>
            </p:cNvPr>
            <p:cNvCxnSpPr>
              <a:cxnSpLocks/>
              <a:stCxn id="4" idx="3"/>
              <a:endCxn id="7" idx="1"/>
            </p:cNvCxnSpPr>
            <p:nvPr/>
          </p:nvCxnSpPr>
          <p:spPr>
            <a:xfrm>
              <a:off x="2599451" y="3815368"/>
              <a:ext cx="1578570" cy="143492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0B808112-4ED9-8ACB-8D3F-B0ED6FBB5F44}"/>
                </a:ext>
              </a:extLst>
            </p:cNvPr>
            <p:cNvSpPr txBox="1"/>
            <p:nvPr/>
          </p:nvSpPr>
          <p:spPr>
            <a:xfrm rot="19049324">
              <a:off x="2643375" y="2692561"/>
              <a:ext cx="12868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key1, key2</a:t>
              </a:r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95D551B0-A524-B0FF-5135-73235B65DE39}"/>
                </a:ext>
              </a:extLst>
            </p:cNvPr>
            <p:cNvSpPr txBox="1"/>
            <p:nvPr/>
          </p:nvSpPr>
          <p:spPr>
            <a:xfrm rot="2543335">
              <a:off x="2642739" y="4525460"/>
              <a:ext cx="12868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key1, key3</a:t>
              </a:r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7027C538-3247-410F-605E-3D4CCEE12912}"/>
                </a:ext>
              </a:extLst>
            </p:cNvPr>
            <p:cNvSpPr txBox="1"/>
            <p:nvPr/>
          </p:nvSpPr>
          <p:spPr>
            <a:xfrm>
              <a:off x="3084254" y="3446035"/>
              <a:ext cx="6788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key3</a:t>
              </a:r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sp>
        <p:nvSpPr>
          <p:cNvPr id="20" name="文本框 19">
            <a:extLst>
              <a:ext uri="{FF2B5EF4-FFF2-40B4-BE49-F238E27FC236}">
                <a16:creationId xmlns:a16="http://schemas.microsoft.com/office/drawing/2014/main" id="{621E008D-27F6-1CF2-C63F-2603410D642A}"/>
              </a:ext>
            </a:extLst>
          </p:cNvPr>
          <p:cNvSpPr txBox="1"/>
          <p:nvPr/>
        </p:nvSpPr>
        <p:spPr>
          <a:xfrm>
            <a:off x="1102736" y="1743768"/>
            <a:ext cx="2168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可以指定消息的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key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EAAC7B59-9039-33CE-E63B-48CC5C61A871}"/>
              </a:ext>
            </a:extLst>
          </p:cNvPr>
          <p:cNvGrpSpPr/>
          <p:nvPr/>
        </p:nvGrpSpPr>
        <p:grpSpPr>
          <a:xfrm>
            <a:off x="6675571" y="2361903"/>
            <a:ext cx="4053656" cy="1245642"/>
            <a:chOff x="6647619" y="2047092"/>
            <a:chExt cx="4053656" cy="1245642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A22B0A74-53D0-7FB7-5E50-2BEAED7F8C22}"/>
                </a:ext>
              </a:extLst>
            </p:cNvPr>
            <p:cNvSpPr/>
            <p:nvPr/>
          </p:nvSpPr>
          <p:spPr>
            <a:xfrm>
              <a:off x="6647619" y="2430647"/>
              <a:ext cx="4053656" cy="86208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CBB450F1-EA26-8A78-F699-88E3C8D4F2FF}"/>
                </a:ext>
              </a:extLst>
            </p:cNvPr>
            <p:cNvSpPr/>
            <p:nvPr/>
          </p:nvSpPr>
          <p:spPr>
            <a:xfrm>
              <a:off x="6822642" y="2711257"/>
              <a:ext cx="1365274" cy="42960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Exchange</a:t>
              </a:r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CC181C2D-BFD2-644A-FB5E-DBD69A6BEB76}"/>
                </a:ext>
              </a:extLst>
            </p:cNvPr>
            <p:cNvSpPr/>
            <p:nvPr/>
          </p:nvSpPr>
          <p:spPr>
            <a:xfrm>
              <a:off x="9171199" y="2711257"/>
              <a:ext cx="1365274" cy="42960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Queue1</a:t>
              </a:r>
            </a:p>
          </p:txBody>
        </p: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8ED02627-115C-2047-292A-FDBFD6174B2F}"/>
                </a:ext>
              </a:extLst>
            </p:cNvPr>
            <p:cNvCxnSpPr>
              <a:stCxn id="22" idx="3"/>
              <a:endCxn id="23" idx="1"/>
            </p:cNvCxnSpPr>
            <p:nvPr/>
          </p:nvCxnSpPr>
          <p:spPr>
            <a:xfrm>
              <a:off x="8187916" y="2926061"/>
              <a:ext cx="983283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2FFAF511-8A59-A5C4-11A8-2BC93A4C6C76}"/>
                </a:ext>
              </a:extLst>
            </p:cNvPr>
            <p:cNvSpPr txBox="1"/>
            <p:nvPr/>
          </p:nvSpPr>
          <p:spPr>
            <a:xfrm>
              <a:off x="8340137" y="2556729"/>
              <a:ext cx="6788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key1</a:t>
              </a:r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B46425DE-1B3F-D7AC-EB8A-0136BF92A3B1}"/>
                </a:ext>
              </a:extLst>
            </p:cNvPr>
            <p:cNvSpPr txBox="1"/>
            <p:nvPr/>
          </p:nvSpPr>
          <p:spPr>
            <a:xfrm>
              <a:off x="8187916" y="2047092"/>
              <a:ext cx="11272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binding1</a:t>
              </a:r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A08C171D-7EA6-AA29-2B5B-E62477352544}"/>
              </a:ext>
            </a:extLst>
          </p:cNvPr>
          <p:cNvGrpSpPr/>
          <p:nvPr/>
        </p:nvGrpSpPr>
        <p:grpSpPr>
          <a:xfrm>
            <a:off x="6675571" y="3986519"/>
            <a:ext cx="4053656" cy="1245642"/>
            <a:chOff x="6647619" y="2047092"/>
            <a:chExt cx="4053656" cy="1245642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CAA5B14A-9EB7-BDB0-5F0F-566E34560E3E}"/>
                </a:ext>
              </a:extLst>
            </p:cNvPr>
            <p:cNvSpPr/>
            <p:nvPr/>
          </p:nvSpPr>
          <p:spPr>
            <a:xfrm>
              <a:off x="6647619" y="2430647"/>
              <a:ext cx="4053656" cy="86208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4FF1598D-19C2-8D11-2254-09221A9BC022}"/>
                </a:ext>
              </a:extLst>
            </p:cNvPr>
            <p:cNvSpPr/>
            <p:nvPr/>
          </p:nvSpPr>
          <p:spPr>
            <a:xfrm>
              <a:off x="6822642" y="2711257"/>
              <a:ext cx="1365274" cy="42960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Exchange</a:t>
              </a:r>
            </a:p>
          </p:txBody>
        </p: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38E96CE4-141B-0116-4474-4E78F0E1BD21}"/>
                </a:ext>
              </a:extLst>
            </p:cNvPr>
            <p:cNvSpPr/>
            <p:nvPr/>
          </p:nvSpPr>
          <p:spPr>
            <a:xfrm>
              <a:off x="9171199" y="2711257"/>
              <a:ext cx="1365274" cy="42960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Queue1</a:t>
              </a:r>
            </a:p>
          </p:txBody>
        </p:sp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id="{AD05E9A3-23EE-EE0C-B117-B4D188E5E393}"/>
                </a:ext>
              </a:extLst>
            </p:cNvPr>
            <p:cNvCxnSpPr>
              <a:stCxn id="32" idx="3"/>
              <a:endCxn id="33" idx="1"/>
            </p:cNvCxnSpPr>
            <p:nvPr/>
          </p:nvCxnSpPr>
          <p:spPr>
            <a:xfrm>
              <a:off x="8187916" y="2926061"/>
              <a:ext cx="983283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D9A3A8EF-0A83-3FF6-BD19-A886AACE3539}"/>
                </a:ext>
              </a:extLst>
            </p:cNvPr>
            <p:cNvSpPr txBox="1"/>
            <p:nvPr/>
          </p:nvSpPr>
          <p:spPr>
            <a:xfrm>
              <a:off x="8340137" y="2556729"/>
              <a:ext cx="6788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key2</a:t>
              </a:r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C4FE2E26-D460-118E-5BB0-5BA216304926}"/>
                </a:ext>
              </a:extLst>
            </p:cNvPr>
            <p:cNvSpPr txBox="1"/>
            <p:nvPr/>
          </p:nvSpPr>
          <p:spPr>
            <a:xfrm>
              <a:off x="8187916" y="2047092"/>
              <a:ext cx="11272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binding2</a:t>
              </a:r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sp>
        <p:nvSpPr>
          <p:cNvPr id="37" name="文本框 36">
            <a:extLst>
              <a:ext uri="{FF2B5EF4-FFF2-40B4-BE49-F238E27FC236}">
                <a16:creationId xmlns:a16="http://schemas.microsoft.com/office/drawing/2014/main" id="{7F7188F1-42A7-16CC-FAF9-66CD4E638C94}"/>
              </a:ext>
            </a:extLst>
          </p:cNvPr>
          <p:cNvSpPr txBox="1"/>
          <p:nvPr/>
        </p:nvSpPr>
        <p:spPr>
          <a:xfrm>
            <a:off x="6514405" y="1816770"/>
            <a:ext cx="4693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一旦开始消费消息，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binding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关系就不能变了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9F556525-C736-F919-9753-7D505783E6C5}"/>
              </a:ext>
            </a:extLst>
          </p:cNvPr>
          <p:cNvSpPr txBox="1"/>
          <p:nvPr/>
        </p:nvSpPr>
        <p:spPr>
          <a:xfrm>
            <a:off x="6514405" y="5625358"/>
            <a:ext cx="4622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如果所有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routing key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是一样，等价于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fanout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03440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大乔乔教育.potx" id="{CD6EAD01-9E8B-4F0F-9118-843CE81DD9DC}" vid="{64412112-2D00-4787-9447-9624AE910DF9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4614</TotalTime>
  <Words>1624</Words>
  <Application>Microsoft Office PowerPoint</Application>
  <PresentationFormat>宽屏</PresentationFormat>
  <Paragraphs>343</Paragraphs>
  <Slides>23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28" baseType="lpstr">
      <vt:lpstr>思源黑体 CN Normal</vt:lpstr>
      <vt:lpstr>Arial</vt:lpstr>
      <vt:lpstr>等线</vt:lpstr>
      <vt:lpstr>思源黑体 CN Medium</vt:lpstr>
      <vt:lpstr>Office 主题​​</vt:lpstr>
      <vt:lpstr>消息队列</vt:lpstr>
      <vt:lpstr>RabbitMQ</vt:lpstr>
      <vt:lpstr>消息队列模型</vt:lpstr>
      <vt:lpstr>并发读写</vt:lpstr>
      <vt:lpstr>Ack</vt:lpstr>
      <vt:lpstr>Prefetch</vt:lpstr>
      <vt:lpstr>持久化</vt:lpstr>
      <vt:lpstr>交换机</vt:lpstr>
      <vt:lpstr>路由</vt:lpstr>
      <vt:lpstr>路由</vt:lpstr>
      <vt:lpstr>RPC同步调用</vt:lpstr>
      <vt:lpstr>消息队列的应用场景</vt:lpstr>
      <vt:lpstr>Kafka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消息的顺序问题</vt:lpstr>
      <vt:lpstr>电商秒杀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微服务</dc:title>
  <dc:creator>张 朝阳</dc:creator>
  <cp:lastModifiedBy>乔乔 大</cp:lastModifiedBy>
  <cp:revision>82</cp:revision>
  <dcterms:created xsi:type="dcterms:W3CDTF">2023-06-26T09:04:33Z</dcterms:created>
  <dcterms:modified xsi:type="dcterms:W3CDTF">2024-09-13T01:55:41Z</dcterms:modified>
</cp:coreProperties>
</file>

<file path=docProps/thumbnail.jpeg>
</file>